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1"/>
  </p:notesMasterIdLst>
  <p:handoutMasterIdLst>
    <p:handoutMasterId r:id="rId22"/>
  </p:handoutMasterIdLst>
  <p:sldIdLst>
    <p:sldId id="256" r:id="rId2"/>
    <p:sldId id="260" r:id="rId3"/>
    <p:sldId id="279" r:id="rId4"/>
    <p:sldId id="278" r:id="rId5"/>
    <p:sldId id="292" r:id="rId6"/>
    <p:sldId id="293" r:id="rId7"/>
    <p:sldId id="289" r:id="rId8"/>
    <p:sldId id="283" r:id="rId9"/>
    <p:sldId id="281" r:id="rId10"/>
    <p:sldId id="288" r:id="rId11"/>
    <p:sldId id="261" r:id="rId12"/>
    <p:sldId id="290" r:id="rId13"/>
    <p:sldId id="262" r:id="rId14"/>
    <p:sldId id="274" r:id="rId15"/>
    <p:sldId id="284" r:id="rId16"/>
    <p:sldId id="285" r:id="rId17"/>
    <p:sldId id="286" r:id="rId18"/>
    <p:sldId id="287" r:id="rId19"/>
    <p:sldId id="294"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C139"/>
    <a:srgbClr val="84C840"/>
    <a:srgbClr val="77BA5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p:normalViewPr>
  <p:slideViewPr>
    <p:cSldViewPr>
      <p:cViewPr>
        <p:scale>
          <a:sx n="85" d="100"/>
          <a:sy n="85" d="100"/>
        </p:scale>
        <p:origin x="-876" y="-72"/>
      </p:cViewPr>
      <p:guideLst>
        <p:guide orient="horz" pos="2160"/>
        <p:guide pos="2880"/>
      </p:guideLst>
    </p:cSldViewPr>
  </p:slideViewPr>
  <p:outlineViewPr>
    <p:cViewPr>
      <p:scale>
        <a:sx n="33" d="100"/>
        <a:sy n="33" d="100"/>
      </p:scale>
      <p:origin x="0" y="-5940"/>
    </p:cViewPr>
  </p:outlineViewPr>
  <p:notesTextViewPr>
    <p:cViewPr>
      <p:scale>
        <a:sx n="1" d="1"/>
        <a:sy n="1" d="1"/>
      </p:scale>
      <p:origin x="0" y="0"/>
    </p:cViewPr>
  </p:notesTextViewPr>
  <p:notesViewPr>
    <p:cSldViewPr>
      <p:cViewPr varScale="1">
        <p:scale>
          <a:sx n="53" d="100"/>
          <a:sy n="53" d="100"/>
        </p:scale>
        <p:origin x="2648"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FE49306-74F7-4D8E-8AC7-84D66A238A22}" type="datetimeFigureOut">
              <a:rPr lang="en-US"/>
              <a:pPr>
                <a:defRPr/>
              </a:pPr>
              <a:t>11/4/2015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629B32FE-A584-4648-AEFC-456A59979FE4}" type="slidenum">
              <a:rPr lang="en-US" altLang="en-US"/>
              <a:pPr/>
              <a:t>‹#›</a:t>
            </a:fld>
            <a:endParaRPr lang="en-US" altLang="en-US"/>
          </a:p>
        </p:txBody>
      </p:sp>
    </p:spTree>
    <p:extLst>
      <p:ext uri="{BB962C8B-B14F-4D97-AF65-F5344CB8AC3E}">
        <p14:creationId xmlns:p14="http://schemas.microsoft.com/office/powerpoint/2010/main" val="23868664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81977B7-A020-4D49-BE17-C0FB0DD4975B}" type="datetimeFigureOut">
              <a:rPr lang="en-US"/>
              <a:pPr>
                <a:defRPr/>
              </a:pPr>
              <a:t>11/4/2015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42F8C44-FD6E-459A-A841-6CBC8CB9E679}" type="slidenum">
              <a:rPr lang="en-US" altLang="en-US"/>
              <a:pPr/>
              <a:t>‹#›</a:t>
            </a:fld>
            <a:endParaRPr lang="en-US" altLang="en-US"/>
          </a:p>
        </p:txBody>
      </p:sp>
    </p:spTree>
    <p:extLst>
      <p:ext uri="{BB962C8B-B14F-4D97-AF65-F5344CB8AC3E}">
        <p14:creationId xmlns:p14="http://schemas.microsoft.com/office/powerpoint/2010/main" val="2846439429"/>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20-member board</a:t>
            </a:r>
            <a:r>
              <a:rPr lang="en-US" baseline="0" dirty="0" smtClean="0"/>
              <a:t> representing USDA and NSF, private sector including industry, growers, other foundations, and academia</a:t>
            </a:r>
          </a:p>
          <a:p>
            <a:r>
              <a:rPr lang="en-US" baseline="0" dirty="0" smtClean="0"/>
              <a:t>Current staff: Katy Raymond, chief of staff and Madeleine O’Connor, communications officer</a:t>
            </a:r>
          </a:p>
          <a:p>
            <a:r>
              <a:rPr lang="en-US" baseline="0" dirty="0" smtClean="0"/>
              <a:t>Hiring 2 Scientific Program Directors and a Director of Development  </a:t>
            </a:r>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4</a:t>
            </a:fld>
            <a:endParaRPr lang="en-US" altLang="en-US"/>
          </a:p>
        </p:txBody>
      </p:sp>
    </p:spTree>
    <p:extLst>
      <p:ext uri="{BB962C8B-B14F-4D97-AF65-F5344CB8AC3E}">
        <p14:creationId xmlns:p14="http://schemas.microsoft.com/office/powerpoint/2010/main" val="2370184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Acknowledge Wolfe Prize and World Food Prize</a:t>
            </a:r>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16</a:t>
            </a:fld>
            <a:endParaRPr lang="en-US" altLang="en-US"/>
          </a:p>
        </p:txBody>
      </p:sp>
    </p:spTree>
    <p:extLst>
      <p:ext uri="{BB962C8B-B14F-4D97-AF65-F5344CB8AC3E}">
        <p14:creationId xmlns:p14="http://schemas.microsoft.com/office/powerpoint/2010/main" val="37192579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Examples include major animal disease outbreaks such as avian influenza, major weather events such as the drought in the western US, impacts of major trade deals or embargos, food safety crises and other major events.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professionals to execute a targeted and swift response to a crisis. </a:t>
            </a:r>
          </a:p>
          <a:p>
            <a:pPr lvl="0"/>
            <a:r>
              <a:rPr lang="en-US" sz="1200" b="1" u="sng" kern="1200" dirty="0" smtClean="0">
                <a:solidFill>
                  <a:schemeClr val="tx1"/>
                </a:solidFill>
                <a:effectLst/>
                <a:latin typeface="+mn-lt"/>
                <a:ea typeface="+mn-ea"/>
                <a:cs typeface="+mn-cs"/>
              </a:rPr>
              <a:t>Primary requirements </a:t>
            </a:r>
            <a:endParaRPr lang="en-US" sz="1200" kern="1200" dirty="0" smtClean="0">
              <a:solidFill>
                <a:schemeClr val="tx1"/>
              </a:solidFill>
              <a:effectLst/>
              <a:latin typeface="+mn-lt"/>
              <a:ea typeface="+mn-ea"/>
              <a:cs typeface="+mn-cs"/>
            </a:endParaRPr>
          </a:p>
          <a:p>
            <a:pPr lvl="1"/>
            <a:r>
              <a:rPr lang="en-US" sz="1200" b="1" u="sng" kern="1200" dirty="0" smtClean="0">
                <a:solidFill>
                  <a:schemeClr val="tx1"/>
                </a:solidFill>
                <a:effectLst/>
                <a:latin typeface="+mn-lt"/>
                <a:ea typeface="+mn-ea"/>
                <a:cs typeface="+mn-cs"/>
              </a:rPr>
              <a:t>National level problem and a threat to the nation’s food supply</a:t>
            </a:r>
            <a:endParaRPr lang="en-US" sz="1200" kern="1200" dirty="0" smtClean="0">
              <a:solidFill>
                <a:schemeClr val="tx1"/>
              </a:solidFill>
              <a:effectLst/>
              <a:latin typeface="+mn-lt"/>
              <a:ea typeface="+mn-ea"/>
              <a:cs typeface="+mn-cs"/>
            </a:endParaRPr>
          </a:p>
          <a:p>
            <a:pPr lvl="1"/>
            <a:r>
              <a:rPr lang="en-US" sz="1200" b="1" u="sng" kern="1200" dirty="0" smtClean="0">
                <a:solidFill>
                  <a:schemeClr val="tx1"/>
                </a:solidFill>
                <a:effectLst/>
                <a:latin typeface="+mn-lt"/>
                <a:ea typeface="+mn-ea"/>
                <a:cs typeface="+mn-cs"/>
              </a:rPr>
              <a:t>A defined crisis of acute nature</a:t>
            </a:r>
            <a:endParaRPr lang="en-US" sz="1200" kern="1200" dirty="0" smtClean="0">
              <a:solidFill>
                <a:schemeClr val="tx1"/>
              </a:solidFill>
              <a:effectLst/>
              <a:latin typeface="+mn-lt"/>
              <a:ea typeface="+mn-ea"/>
              <a:cs typeface="+mn-cs"/>
            </a:endParaRPr>
          </a:p>
          <a:p>
            <a:pPr lvl="1"/>
            <a:r>
              <a:rPr lang="en-US" sz="1200" b="1" u="sng" kern="1200" dirty="0" smtClean="0">
                <a:solidFill>
                  <a:schemeClr val="tx1"/>
                </a:solidFill>
                <a:effectLst/>
                <a:latin typeface="+mn-lt"/>
                <a:ea typeface="+mn-ea"/>
                <a:cs typeface="+mn-cs"/>
              </a:rPr>
              <a:t>Tangible outcomes from the project</a:t>
            </a:r>
            <a:endParaRPr lang="en-US" sz="1200" kern="1200" dirty="0" smtClean="0">
              <a:solidFill>
                <a:schemeClr val="tx1"/>
              </a:solidFill>
              <a:effectLst/>
              <a:latin typeface="+mn-lt"/>
              <a:ea typeface="+mn-ea"/>
              <a:cs typeface="+mn-cs"/>
            </a:endParaRPr>
          </a:p>
          <a:p>
            <a:pPr lvl="0"/>
            <a:r>
              <a:rPr lang="en-US" sz="1200" b="1" u="sng" kern="1200" dirty="0" smtClean="0">
                <a:solidFill>
                  <a:schemeClr val="tx1"/>
                </a:solidFill>
                <a:effectLst/>
                <a:latin typeface="+mn-lt"/>
                <a:ea typeface="+mn-ea"/>
                <a:cs typeface="+mn-cs"/>
              </a:rPr>
              <a:t>Secondary </a:t>
            </a:r>
            <a:r>
              <a:rPr lang="en-US" sz="1200" b="1" u="sng" kern="1200" dirty="0" err="1" smtClean="0">
                <a:solidFill>
                  <a:schemeClr val="tx1"/>
                </a:solidFill>
                <a:effectLst/>
                <a:latin typeface="+mn-lt"/>
                <a:ea typeface="+mn-ea"/>
                <a:cs typeface="+mn-cs"/>
              </a:rPr>
              <a:t>requirments</a:t>
            </a:r>
            <a:endParaRPr lang="en-US" sz="1200" kern="1200" dirty="0" smtClean="0">
              <a:solidFill>
                <a:schemeClr val="tx1"/>
              </a:solidFill>
              <a:effectLst/>
              <a:latin typeface="+mn-lt"/>
              <a:ea typeface="+mn-ea"/>
              <a:cs typeface="+mn-cs"/>
            </a:endParaRPr>
          </a:p>
          <a:p>
            <a:pPr lvl="1"/>
            <a:r>
              <a:rPr lang="en-US" sz="1200" b="1" u="sng" kern="1200" dirty="0" smtClean="0">
                <a:solidFill>
                  <a:schemeClr val="tx1"/>
                </a:solidFill>
                <a:effectLst/>
                <a:latin typeface="+mn-lt"/>
                <a:ea typeface="+mn-ea"/>
                <a:cs typeface="+mn-cs"/>
              </a:rPr>
              <a:t>No other funds available</a:t>
            </a:r>
            <a:endParaRPr lang="en-US" sz="1200" kern="1200" dirty="0" smtClean="0">
              <a:solidFill>
                <a:schemeClr val="tx1"/>
              </a:solidFill>
              <a:effectLst/>
              <a:latin typeface="+mn-lt"/>
              <a:ea typeface="+mn-ea"/>
              <a:cs typeface="+mn-cs"/>
            </a:endParaRPr>
          </a:p>
          <a:p>
            <a:pPr lvl="1"/>
            <a:r>
              <a:rPr lang="en-US" sz="1200" b="1" u="sng" kern="1200" dirty="0" smtClean="0">
                <a:solidFill>
                  <a:schemeClr val="tx1"/>
                </a:solidFill>
                <a:effectLst/>
                <a:latin typeface="+mn-lt"/>
                <a:ea typeface="+mn-ea"/>
                <a:cs typeface="+mn-cs"/>
              </a:rPr>
              <a:t>Potential to provide unique information that will prevent similar crises in the future</a:t>
            </a:r>
            <a:endParaRPr lang="en-US" sz="1200" kern="1200" dirty="0" smtClean="0">
              <a:solidFill>
                <a:schemeClr val="tx1"/>
              </a:solidFill>
              <a:effectLst/>
              <a:latin typeface="+mn-lt"/>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17</a:t>
            </a:fld>
            <a:endParaRPr lang="en-US" altLang="en-US"/>
          </a:p>
        </p:txBody>
      </p:sp>
    </p:spTree>
    <p:extLst>
      <p:ext uri="{BB962C8B-B14F-4D97-AF65-F5344CB8AC3E}">
        <p14:creationId xmlns:p14="http://schemas.microsoft.com/office/powerpoint/2010/main" val="17593279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Outcome: Widespread</a:t>
            </a:r>
            <a:r>
              <a:rPr lang="en-US" baseline="0" dirty="0" smtClean="0"/>
              <a:t> adoption of no till, </a:t>
            </a:r>
            <a:r>
              <a:rPr lang="en-US" dirty="0" smtClean="0"/>
              <a:t>cover crops and other soil health practices</a:t>
            </a:r>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18</a:t>
            </a:fld>
            <a:endParaRPr lang="en-US" altLang="en-US"/>
          </a:p>
        </p:txBody>
      </p:sp>
    </p:spTree>
    <p:extLst>
      <p:ext uri="{BB962C8B-B14F-4D97-AF65-F5344CB8AC3E}">
        <p14:creationId xmlns:p14="http://schemas.microsoft.com/office/powerpoint/2010/main" val="3535014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19</a:t>
            </a:fld>
            <a:endParaRPr lang="en-US" altLang="en-US"/>
          </a:p>
        </p:txBody>
      </p:sp>
    </p:spTree>
    <p:extLst>
      <p:ext uri="{BB962C8B-B14F-4D97-AF65-F5344CB8AC3E}">
        <p14:creationId xmlns:p14="http://schemas.microsoft.com/office/powerpoint/2010/main" val="3918305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5</a:t>
            </a:fld>
            <a:endParaRPr lang="en-US" altLang="en-US"/>
          </a:p>
        </p:txBody>
      </p:sp>
    </p:spTree>
    <p:extLst>
      <p:ext uri="{BB962C8B-B14F-4D97-AF65-F5344CB8AC3E}">
        <p14:creationId xmlns:p14="http://schemas.microsoft.com/office/powerpoint/2010/main" val="38500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6</a:t>
            </a:fld>
            <a:endParaRPr lang="en-US" altLang="en-US"/>
          </a:p>
        </p:txBody>
      </p:sp>
    </p:spTree>
    <p:extLst>
      <p:ext uri="{BB962C8B-B14F-4D97-AF65-F5344CB8AC3E}">
        <p14:creationId xmlns:p14="http://schemas.microsoft.com/office/powerpoint/2010/main" val="1774927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7</a:t>
            </a:fld>
            <a:endParaRPr lang="en-US" altLang="en-US"/>
          </a:p>
        </p:txBody>
      </p:sp>
    </p:spTree>
    <p:extLst>
      <p:ext uri="{BB962C8B-B14F-4D97-AF65-F5344CB8AC3E}">
        <p14:creationId xmlns:p14="http://schemas.microsoft.com/office/powerpoint/2010/main" val="3755329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[Previous unofficial interim ED </a:t>
            </a:r>
            <a:r>
              <a:rPr lang="en-US" sz="1200" kern="1200" dirty="0" smtClean="0">
                <a:solidFill>
                  <a:schemeClr val="tx1"/>
                </a:solidFill>
                <a:effectLst/>
                <a:latin typeface="+mn-lt"/>
                <a:ea typeface="+mn-ea"/>
                <a:cs typeface="+mn-cs"/>
              </a:rPr>
              <a:t>McKenna brought financial and executive expertise to FFAR, given his current role with the USDA’s rural development office and previous experience as CEO of national nonprofit Keep America Beautiful and a finance executive at PepsiCo. </a:t>
            </a:r>
            <a:endParaRPr lang="en-US" dirty="0" smtClean="0"/>
          </a:p>
          <a:p>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11</a:t>
            </a:fld>
            <a:endParaRPr lang="en-US" altLang="en-US"/>
          </a:p>
        </p:txBody>
      </p:sp>
    </p:spTree>
    <p:extLst>
      <p:ext uri="{BB962C8B-B14F-4D97-AF65-F5344CB8AC3E}">
        <p14:creationId xmlns:p14="http://schemas.microsoft.com/office/powerpoint/2010/main" val="39627903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aseline="0" dirty="0" smtClean="0"/>
              <a:t>Currently soliciting feedback from a variety of stakeholders; will refine these seven areas according to input from public and private entities </a:t>
            </a:r>
          </a:p>
          <a:p>
            <a:pPr marL="171450" indent="-171450">
              <a:buFont typeface="Arial" panose="020B0604020202020204" pitchFamily="34" charset="0"/>
              <a:buChar char="•"/>
            </a:pPr>
            <a:r>
              <a:rPr lang="en-US" baseline="0" dirty="0" smtClean="0"/>
              <a:t>Areas are intentionally broad; Foundation will look to fund innovative projects that will have the greatest impact. </a:t>
            </a:r>
            <a:endParaRPr lang="en-US" dirty="0" smtClean="0"/>
          </a:p>
          <a:p>
            <a:endParaRPr lang="en-US" dirty="0" smtClean="0"/>
          </a:p>
          <a:p>
            <a:r>
              <a:rPr lang="en-US" dirty="0" smtClean="0"/>
              <a:t>(Pause</a:t>
            </a:r>
            <a:r>
              <a:rPr lang="en-US" baseline="0" dirty="0" smtClean="0"/>
              <a:t> here for feedback return to this slide at the end?)</a:t>
            </a:r>
          </a:p>
          <a:p>
            <a:endParaRPr lang="en-US" baseline="0" dirty="0" smtClean="0"/>
          </a:p>
          <a:p>
            <a:r>
              <a:rPr lang="en-US" sz="1200" i="1" kern="1200" dirty="0" smtClean="0">
                <a:solidFill>
                  <a:schemeClr val="tx1"/>
                </a:solidFill>
                <a:effectLst/>
                <a:latin typeface="+mn-lt"/>
                <a:ea typeface="+mn-ea"/>
                <a:cs typeface="+mn-cs"/>
              </a:rPr>
              <a:t>Do these topics resonate with you? What's missing?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Do you have any potential ideas for projects within or outside these priorities?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In your opinion, which of these priorities would be the most fundable? </a:t>
            </a:r>
            <a:endParaRPr lang="en-US"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Would any of these areas be so redundant as to be unproductive for FFAR to focus on considering other research work being done? </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12</a:t>
            </a:fld>
            <a:endParaRPr lang="en-US" altLang="en-US"/>
          </a:p>
        </p:txBody>
      </p:sp>
    </p:spTree>
    <p:extLst>
      <p:ext uri="{BB962C8B-B14F-4D97-AF65-F5344CB8AC3E}">
        <p14:creationId xmlns:p14="http://schemas.microsoft.com/office/powerpoint/2010/main" val="1018841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Board committees: executive, development,</a:t>
            </a:r>
            <a:r>
              <a:rPr lang="en-US" baseline="0" dirty="0" smtClean="0"/>
              <a:t> </a:t>
            </a:r>
            <a:r>
              <a:rPr lang="en-US" dirty="0" smtClean="0"/>
              <a:t>finance, governance,</a:t>
            </a:r>
            <a:r>
              <a:rPr lang="en-US" baseline="0" dirty="0" smtClean="0"/>
              <a:t> scientific review</a:t>
            </a:r>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13</a:t>
            </a:fld>
            <a:endParaRPr lang="en-US" altLang="en-US"/>
          </a:p>
        </p:txBody>
      </p:sp>
    </p:spTree>
    <p:extLst>
      <p:ext uri="{BB962C8B-B14F-4D97-AF65-F5344CB8AC3E}">
        <p14:creationId xmlns:p14="http://schemas.microsoft.com/office/powerpoint/2010/main" val="4277138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Both ideas are currently under discussion by the board; no final decision will be made until Dr. Rockey joins the Foundation in September</a:t>
            </a:r>
          </a:p>
          <a:p>
            <a:pPr marL="171450" indent="-171450">
              <a:buFontTx/>
              <a:buChar char="-"/>
            </a:pPr>
            <a:r>
              <a:rPr lang="en-US" dirty="0" smtClean="0"/>
              <a:t>Both ideas manifest FFAR’s goal to build human capacity in agricultural research </a:t>
            </a:r>
          </a:p>
          <a:p>
            <a:pPr marL="171450" indent="-171450">
              <a:buFontTx/>
              <a:buChar char="-"/>
            </a:pPr>
            <a:r>
              <a:rPr lang="en-US" dirty="0" smtClean="0"/>
              <a:t>We are in discussions with potential partners for the prize. Current thinking is that it would be awarded to a mid-career scientists who had made remarkable achievements in the food and agriculture space.</a:t>
            </a:r>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14</a:t>
            </a:fld>
            <a:endParaRPr lang="en-US" altLang="en-US"/>
          </a:p>
        </p:txBody>
      </p:sp>
    </p:spTree>
    <p:extLst>
      <p:ext uri="{BB962C8B-B14F-4D97-AF65-F5344CB8AC3E}">
        <p14:creationId xmlns:p14="http://schemas.microsoft.com/office/powerpoint/2010/main" val="2570118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2F8C44-FD6E-459A-A841-6CBC8CB9E679}" type="slidenum">
              <a:rPr lang="en-US" altLang="en-US" smtClean="0"/>
              <a:pPr/>
              <a:t>15</a:t>
            </a:fld>
            <a:endParaRPr lang="en-US" altLang="en-US"/>
          </a:p>
        </p:txBody>
      </p:sp>
    </p:spTree>
    <p:extLst>
      <p:ext uri="{BB962C8B-B14F-4D97-AF65-F5344CB8AC3E}">
        <p14:creationId xmlns:p14="http://schemas.microsoft.com/office/powerpoint/2010/main" val="597679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cxnSp>
        <p:nvCxnSpPr>
          <p:cNvPr id="5" name="Straight Connector 4"/>
          <p:cNvCxnSpPr/>
          <p:nvPr/>
        </p:nvCxnSpPr>
        <p:spPr>
          <a:xfrm>
            <a:off x="2057400" y="1828800"/>
            <a:ext cx="6324600" cy="0"/>
          </a:xfrm>
          <a:prstGeom prst="line">
            <a:avLst/>
          </a:prstGeom>
          <a:ln w="76200">
            <a:solidFill>
              <a:srgbClr val="84C840"/>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ctrTitle"/>
          </p:nvPr>
        </p:nvSpPr>
        <p:spPr>
          <a:xfrm>
            <a:off x="685800" y="2130425"/>
            <a:ext cx="7772400" cy="1470025"/>
          </a:xfrm>
        </p:spPr>
        <p:txBody>
          <a:bodyPr/>
          <a:lstStyle>
            <a:lvl1pPr>
              <a:defRPr>
                <a:latin typeface="Helvetica" panose="020B0604020202020204" pitchFamily="34" charset="0"/>
                <a:cs typeface="Helvetica"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Helvetica" panose="020B0604020202020204" pitchFamily="34" charset="0"/>
                <a:cs typeface="Helvetica"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AC693B75-C143-4CBC-AFEB-99BD89AD1734}" type="datetime1">
              <a:rPr lang="en-US"/>
              <a:pPr>
                <a:defRPr/>
              </a:pPr>
              <a:t>11/4/2015</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4744" y="609600"/>
            <a:ext cx="3880056" cy="1669775"/>
          </a:xfrm>
          <a:prstGeom prst="rect">
            <a:avLst/>
          </a:prstGeom>
        </p:spPr>
      </p:pic>
    </p:spTree>
    <p:extLst>
      <p:ext uri="{BB962C8B-B14F-4D97-AF65-F5344CB8AC3E}">
        <p14:creationId xmlns:p14="http://schemas.microsoft.com/office/powerpoint/2010/main" val="1716852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D23DB2D-8416-49E6-A011-26C887A25C5E}" type="datetime1">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FE618C4-58A3-47D7-AFE6-299C5EF80D82}" type="slidenum">
              <a:rPr lang="en-US" altLang="en-US"/>
              <a:pPr/>
              <a:t>‹#›</a:t>
            </a:fld>
            <a:endParaRPr lang="en-US" altLang="en-US"/>
          </a:p>
        </p:txBody>
      </p:sp>
    </p:spTree>
    <p:extLst>
      <p:ext uri="{BB962C8B-B14F-4D97-AF65-F5344CB8AC3E}">
        <p14:creationId xmlns:p14="http://schemas.microsoft.com/office/powerpoint/2010/main" val="145301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873B57D-5170-466C-9048-35B67CAAECC2}" type="datetime1">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7639809-1933-46DF-A021-8E4772B85CD4}" type="slidenum">
              <a:rPr lang="en-US" altLang="en-US"/>
              <a:pPr/>
              <a:t>‹#›</a:t>
            </a:fld>
            <a:endParaRPr lang="en-US" altLang="en-US"/>
          </a:p>
        </p:txBody>
      </p:sp>
    </p:spTree>
    <p:extLst>
      <p:ext uri="{BB962C8B-B14F-4D97-AF65-F5344CB8AC3E}">
        <p14:creationId xmlns:p14="http://schemas.microsoft.com/office/powerpoint/2010/main" val="3440452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5" name="Straight Connector 4"/>
          <p:cNvCxnSpPr/>
          <p:nvPr/>
        </p:nvCxnSpPr>
        <p:spPr>
          <a:xfrm>
            <a:off x="1002684" y="6629400"/>
            <a:ext cx="7607916" cy="0"/>
          </a:xfrm>
          <a:prstGeom prst="line">
            <a:avLst/>
          </a:prstGeom>
          <a:ln w="19050">
            <a:solidFill>
              <a:srgbClr val="84C840"/>
            </a:solidFill>
          </a:ln>
        </p:spPr>
        <p:style>
          <a:lnRef idx="1">
            <a:schemeClr val="accent2"/>
          </a:lnRef>
          <a:fillRef idx="0">
            <a:schemeClr val="accent2"/>
          </a:fillRef>
          <a:effectRef idx="0">
            <a:schemeClr val="accent2"/>
          </a:effectRef>
          <a:fontRef idx="minor">
            <a:schemeClr val="tx1"/>
          </a:fontRef>
        </p:style>
      </p:cxnSp>
      <p:sp>
        <p:nvSpPr>
          <p:cNvPr id="2" name="Title 1"/>
          <p:cNvSpPr>
            <a:spLocks noGrp="1"/>
          </p:cNvSpPr>
          <p:nvPr>
            <p:ph type="title"/>
          </p:nvPr>
        </p:nvSpPr>
        <p:spPr>
          <a:solidFill>
            <a:schemeClr val="accent2"/>
          </a:solidFill>
        </p:spPr>
        <p:txBody>
          <a:bodyPr/>
          <a:lstStyle>
            <a:lvl1pPr>
              <a:defRPr baseline="0">
                <a:solidFill>
                  <a:schemeClr val="bg1"/>
                </a:solidFill>
                <a:latin typeface="Helvetica" panose="020B0604020202020204" pitchFamily="34" charset="0"/>
                <a:cs typeface="Helvetica"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3200" baseline="0">
                <a:solidFill>
                  <a:schemeClr val="tx1"/>
                </a:solidFill>
                <a:latin typeface="Helvetica" panose="020B0604020202020204" pitchFamily="34" charset="0"/>
              </a:defRPr>
            </a:lvl1pPr>
            <a:lvl2pPr>
              <a:defRPr sz="3000" baseline="0">
                <a:latin typeface="Helvetica" panose="020B0604020202020204" pitchFamily="34" charset="0"/>
              </a:defRPr>
            </a:lvl2pPr>
            <a:lvl3pPr>
              <a:defRPr sz="2800" baseline="0">
                <a:latin typeface="Helvetica" panose="020B0604020202020204" pitchFamily="34" charset="0"/>
              </a:defRPr>
            </a:lvl3pPr>
            <a:lvl4pPr>
              <a:defRPr sz="2400" baseline="0">
                <a:latin typeface="Helvetica" panose="020B0604020202020204" pitchFamily="34" charset="0"/>
              </a:defRPr>
            </a:lvl4pPr>
            <a:lvl5pPr>
              <a:defRPr sz="2200" baseline="0">
                <a:latin typeface="Helvetica"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a:xfrm>
            <a:off x="2514600" y="6243638"/>
            <a:ext cx="5562600" cy="365125"/>
          </a:xfrm>
        </p:spPr>
        <p:txBody>
          <a:bodyPr/>
          <a:lstStyle>
            <a:lvl1pPr algn="r">
              <a:defRPr sz="1050" dirty="0" smtClean="0">
                <a:latin typeface="Helvetica" panose="020B0604020202020204" pitchFamily="34" charset="0"/>
                <a:cs typeface="Helvetica" panose="020B0604020202020204" pitchFamily="34" charset="0"/>
              </a:defRPr>
            </a:lvl1pPr>
          </a:lstStyle>
          <a:p>
            <a:pPr>
              <a:defRPr/>
            </a:pPr>
            <a:r>
              <a:rPr lang="en-US"/>
              <a:t>Foundation for Food and Agriculture Research </a:t>
            </a:r>
          </a:p>
        </p:txBody>
      </p:sp>
      <p:sp>
        <p:nvSpPr>
          <p:cNvPr id="7" name="Slide Number Placeholder 5"/>
          <p:cNvSpPr>
            <a:spLocks noGrp="1"/>
          </p:cNvSpPr>
          <p:nvPr>
            <p:ph type="sldNum" sz="quarter" idx="11"/>
          </p:nvPr>
        </p:nvSpPr>
        <p:spPr>
          <a:xfrm>
            <a:off x="8077200" y="6242050"/>
            <a:ext cx="544513" cy="365125"/>
          </a:xfrm>
        </p:spPr>
        <p:txBody>
          <a:bodyPr/>
          <a:lstStyle>
            <a:lvl1pPr>
              <a:defRPr/>
            </a:lvl1pPr>
          </a:lstStyle>
          <a:p>
            <a:fld id="{1B1EDB23-86C4-47AF-AE05-8C5E94B83802}" type="slidenum">
              <a:rPr lang="en-US" altLang="en-US"/>
              <a:pPr/>
              <a:t>‹#›</a:t>
            </a:fld>
            <a:endParaRPr lang="en-US" alt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4431" y="6066025"/>
            <a:ext cx="1700569" cy="731837"/>
          </a:xfrm>
          <a:prstGeom prst="rect">
            <a:avLst/>
          </a:prstGeom>
        </p:spPr>
      </p:pic>
    </p:spTree>
    <p:extLst>
      <p:ext uri="{BB962C8B-B14F-4D97-AF65-F5344CB8AC3E}">
        <p14:creationId xmlns:p14="http://schemas.microsoft.com/office/powerpoint/2010/main" val="3095728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33692C9-7CF8-43DF-9880-DB8EBD179033}" type="datetime1">
              <a:rPr lang="en-US"/>
              <a:pPr>
                <a:defRPr/>
              </a:pPr>
              <a:t>11/4/2015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224DFCA-C96A-4715-B272-8945FDDEA6AA}" type="slidenum">
              <a:rPr lang="en-US" altLang="en-US"/>
              <a:pPr/>
              <a:t>‹#›</a:t>
            </a:fld>
            <a:endParaRPr lang="en-US" altLang="en-US"/>
          </a:p>
        </p:txBody>
      </p:sp>
    </p:spTree>
    <p:extLst>
      <p:ext uri="{BB962C8B-B14F-4D97-AF65-F5344CB8AC3E}">
        <p14:creationId xmlns:p14="http://schemas.microsoft.com/office/powerpoint/2010/main" val="132877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6291E7C-5655-4634-8BEE-410CD4444EF6}" type="datetime1">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EC278DD-3009-4D60-AD0F-4FD991E9B085}" type="slidenum">
              <a:rPr lang="en-US" altLang="en-US"/>
              <a:pPr/>
              <a:t>‹#›</a:t>
            </a:fld>
            <a:endParaRPr lang="en-US" altLang="en-US"/>
          </a:p>
        </p:txBody>
      </p:sp>
    </p:spTree>
    <p:extLst>
      <p:ext uri="{BB962C8B-B14F-4D97-AF65-F5344CB8AC3E}">
        <p14:creationId xmlns:p14="http://schemas.microsoft.com/office/powerpoint/2010/main" val="421423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EFD51988-B1A0-4448-9C93-597CBF31FCBF}" type="datetime1">
              <a:rPr lang="en-US"/>
              <a:pPr>
                <a:defRPr/>
              </a:pPr>
              <a:t>11/4/2015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73AF547-25E3-476A-BD3D-9D5CB1631E1C}" type="slidenum">
              <a:rPr lang="en-US" altLang="en-US"/>
              <a:pPr/>
              <a:t>‹#›</a:t>
            </a:fld>
            <a:endParaRPr lang="en-US" altLang="en-US"/>
          </a:p>
        </p:txBody>
      </p:sp>
    </p:spTree>
    <p:extLst>
      <p:ext uri="{BB962C8B-B14F-4D97-AF65-F5344CB8AC3E}">
        <p14:creationId xmlns:p14="http://schemas.microsoft.com/office/powerpoint/2010/main" val="2351065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A43A950-94AE-4BF7-857E-27176779B08B}" type="datetime1">
              <a:rPr lang="en-US"/>
              <a:pPr>
                <a:defRPr/>
              </a:pPr>
              <a:t>11/4/2015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8E819933-AECE-4745-928A-44CF4F2DFE3B}" type="slidenum">
              <a:rPr lang="en-US" altLang="en-US"/>
              <a:pPr/>
              <a:t>‹#›</a:t>
            </a:fld>
            <a:endParaRPr lang="en-US" altLang="en-US"/>
          </a:p>
        </p:txBody>
      </p:sp>
    </p:spTree>
    <p:extLst>
      <p:ext uri="{BB962C8B-B14F-4D97-AF65-F5344CB8AC3E}">
        <p14:creationId xmlns:p14="http://schemas.microsoft.com/office/powerpoint/2010/main" val="223663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F195316-9BAC-44C9-9D20-67457D05AD1E}" type="datetime1">
              <a:rPr lang="en-US"/>
              <a:pPr>
                <a:defRPr/>
              </a:pPr>
              <a:t>11/4/2015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250423F6-87F3-459D-8C98-D714A0C86FB1}" type="slidenum">
              <a:rPr lang="en-US" altLang="en-US"/>
              <a:pPr/>
              <a:t>‹#›</a:t>
            </a:fld>
            <a:endParaRPr lang="en-US" altLang="en-US"/>
          </a:p>
        </p:txBody>
      </p:sp>
    </p:spTree>
    <p:extLst>
      <p:ext uri="{BB962C8B-B14F-4D97-AF65-F5344CB8AC3E}">
        <p14:creationId xmlns:p14="http://schemas.microsoft.com/office/powerpoint/2010/main" val="914901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97A62BB-C049-499F-9100-0D6F39F6F87B}" type="datetime1">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1842594-4D00-4DC8-BA42-A072D01EF9F2}" type="slidenum">
              <a:rPr lang="en-US" altLang="en-US"/>
              <a:pPr/>
              <a:t>‹#›</a:t>
            </a:fld>
            <a:endParaRPr lang="en-US" altLang="en-US"/>
          </a:p>
        </p:txBody>
      </p:sp>
    </p:spTree>
    <p:extLst>
      <p:ext uri="{BB962C8B-B14F-4D97-AF65-F5344CB8AC3E}">
        <p14:creationId xmlns:p14="http://schemas.microsoft.com/office/powerpoint/2010/main" val="402934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C0841B7-27CD-4AA7-AC58-E36428DE8583}" type="datetime1">
              <a:rPr lang="en-US"/>
              <a:pPr>
                <a:defRPr/>
              </a:pPr>
              <a:t>11/4/2015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305615CE-A91E-447F-ADA5-05619790C452}" type="slidenum">
              <a:rPr lang="en-US" altLang="en-US"/>
              <a:pPr/>
              <a:t>‹#›</a:t>
            </a:fld>
            <a:endParaRPr lang="en-US" altLang="en-US"/>
          </a:p>
        </p:txBody>
      </p:sp>
    </p:spTree>
    <p:extLst>
      <p:ext uri="{BB962C8B-B14F-4D97-AF65-F5344CB8AC3E}">
        <p14:creationId xmlns:p14="http://schemas.microsoft.com/office/powerpoint/2010/main" val="4084479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83D0F022-BF72-467A-8E0F-75C5BE3AB876}" type="datetime1">
              <a:rPr lang="en-US"/>
              <a:pPr>
                <a:defRPr/>
              </a:pPr>
              <a:t>11/4/2015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F2E9D02-5568-4CC3-AED7-648C16949FB1}"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03" r:id="rId1"/>
    <p:sldLayoutId id="2147483804"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hdr="0" dt="0"/>
  <p:txStyles>
    <p:titleStyle>
      <a:lvl1pPr algn="ctr" rtl="0" eaLnBrk="1" fontAlgn="base" hangingPunct="1">
        <a:spcBef>
          <a:spcPct val="0"/>
        </a:spcBef>
        <a:spcAft>
          <a:spcPct val="0"/>
        </a:spcAft>
        <a:defRPr sz="4400" kern="1200">
          <a:solidFill>
            <a:schemeClr val="tx1"/>
          </a:solidFill>
          <a:latin typeface="Helvetica" panose="020B0604020202020204" pitchFamily="34" charset="0"/>
          <a:ea typeface="+mj-ea"/>
          <a:cs typeface="Helvetica" panose="020B0604020202020204" pitchFamily="34" charset="0"/>
        </a:defRPr>
      </a:lvl1pPr>
      <a:lvl2pPr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2pPr>
      <a:lvl3pPr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3pPr>
      <a:lvl4pPr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4pPr>
      <a:lvl5pPr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5pPr>
      <a:lvl6pPr marL="457200"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6pPr>
      <a:lvl7pPr marL="914400"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7pPr>
      <a:lvl8pPr marL="1371600"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8pPr>
      <a:lvl9pPr marL="1828800" algn="ctr" rtl="0" eaLnBrk="1" fontAlgn="base" hangingPunct="1">
        <a:spcBef>
          <a:spcPct val="0"/>
        </a:spcBef>
        <a:spcAft>
          <a:spcPct val="0"/>
        </a:spcAft>
        <a:defRPr sz="4400">
          <a:solidFill>
            <a:schemeClr val="tx1"/>
          </a:solidFill>
          <a:latin typeface="Helvetica" panose="020B0604020202020204" pitchFamily="34" charset="0"/>
          <a:cs typeface="Helvetica"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Helvetica" panose="020B0604020202020204" pitchFamily="34" charset="0"/>
          <a:ea typeface="+mn-ea"/>
          <a:cs typeface="Helvetica" panose="020B0604020202020204" pitchFamily="34"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Helvetica" panose="020B0604020202020204" pitchFamily="34" charset="0"/>
          <a:ea typeface="+mn-ea"/>
          <a:cs typeface="Helvetica" panose="020B0604020202020204" pitchFamily="34" charset="0"/>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Helvetica" panose="020B0604020202020204" pitchFamily="34" charset="0"/>
          <a:ea typeface="+mn-ea"/>
          <a:cs typeface="Helvetica" panose="020B0604020202020204" pitchFamily="34" charset="0"/>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Helvetica" panose="020B0604020202020204" pitchFamily="34" charset="0"/>
          <a:ea typeface="+mn-ea"/>
          <a:cs typeface="Helvetica" panose="020B0604020202020204" pitchFamily="34" charset="0"/>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rockey@far.foundation" TargetMode="External"/><Relationship Id="rId7"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far.foundation/" TargetMode="External"/><Relationship Id="rId5" Type="http://schemas.openxmlformats.org/officeDocument/2006/relationships/hyperlink" Target="mailto:k.raymond@far.foundation" TargetMode="External"/><Relationship Id="rId4" Type="http://schemas.openxmlformats.org/officeDocument/2006/relationships/hyperlink" Target="mailto:m.oconnor@far.found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04088" y="2727071"/>
            <a:ext cx="7772400" cy="1470025"/>
          </a:xfrm>
        </p:spPr>
        <p:txBody>
          <a:bodyPr/>
          <a:lstStyle/>
          <a:p>
            <a:r>
              <a:rPr lang="en-US" altLang="en-US" b="1" dirty="0" smtClean="0">
                <a:solidFill>
                  <a:srgbClr val="87C139"/>
                </a:solidFill>
              </a:rPr>
              <a:t>The Foundation for Food and Agriculture Research</a:t>
            </a:r>
          </a:p>
        </p:txBody>
      </p:sp>
      <p:sp>
        <p:nvSpPr>
          <p:cNvPr id="2" name="TextBox 1"/>
          <p:cNvSpPr txBox="1"/>
          <p:nvPr/>
        </p:nvSpPr>
        <p:spPr>
          <a:xfrm>
            <a:off x="475488" y="4343400"/>
            <a:ext cx="8610600" cy="1077218"/>
          </a:xfrm>
          <a:prstGeom prst="rect">
            <a:avLst/>
          </a:prstGeom>
          <a:noFill/>
        </p:spPr>
        <p:txBody>
          <a:bodyPr wrap="square" rtlCol="0">
            <a:spAutoFit/>
          </a:bodyPr>
          <a:lstStyle/>
          <a:p>
            <a:pPr algn="ctr"/>
            <a:r>
              <a:rPr lang="en-US" sz="3600" dirty="0" smtClean="0">
                <a:solidFill>
                  <a:schemeClr val="accent1"/>
                </a:solidFill>
              </a:rPr>
              <a:t>Council on Governmental Relations</a:t>
            </a:r>
          </a:p>
          <a:p>
            <a:pPr algn="ctr"/>
            <a:r>
              <a:rPr lang="en-US" sz="2800" dirty="0" smtClean="0">
                <a:solidFill>
                  <a:schemeClr val="accent1"/>
                </a:solidFill>
              </a:rPr>
              <a:t>October 23, 2015</a:t>
            </a:r>
            <a:endParaRPr lang="en-US" sz="28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Grants</a:t>
            </a:r>
            <a:endParaRPr lang="en-US" dirty="0"/>
          </a:p>
        </p:txBody>
      </p:sp>
      <p:sp>
        <p:nvSpPr>
          <p:cNvPr id="3" name="Content Placeholder 2"/>
          <p:cNvSpPr>
            <a:spLocks noGrp="1"/>
          </p:cNvSpPr>
          <p:nvPr>
            <p:ph idx="1"/>
          </p:nvPr>
        </p:nvSpPr>
        <p:spPr/>
        <p:txBody>
          <a:bodyPr/>
          <a:lstStyle/>
          <a:p>
            <a:r>
              <a:rPr lang="en-US" dirty="0" smtClean="0"/>
              <a:t>As a non-governmental organization, FFAR can be nimble </a:t>
            </a:r>
          </a:p>
          <a:p>
            <a:r>
              <a:rPr lang="en-US" dirty="0" smtClean="0"/>
              <a:t>RFA processes will be simple, streamlined, and transparent</a:t>
            </a:r>
          </a:p>
          <a:p>
            <a:r>
              <a:rPr lang="en-US" dirty="0" smtClean="0"/>
              <a:t>Competitive and non-competitive projects</a:t>
            </a:r>
          </a:p>
          <a:p>
            <a:r>
              <a:rPr lang="en-US" dirty="0" smtClean="0"/>
              <a:t>Will continue to consider unsolicited proposals; we welcome short-form project ideas from any and all interested groups</a:t>
            </a:r>
            <a:endParaRPr lang="en-US" dirty="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10</a:t>
            </a:fld>
            <a:endParaRPr lang="en-US" altLang="en-US"/>
          </a:p>
        </p:txBody>
      </p:sp>
    </p:spTree>
    <p:extLst>
      <p:ext uri="{BB962C8B-B14F-4D97-AF65-F5344CB8AC3E}">
        <p14:creationId xmlns:p14="http://schemas.microsoft.com/office/powerpoint/2010/main" val="4236457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dirty="0" smtClean="0"/>
              <a:t>Our History</a:t>
            </a:r>
          </a:p>
        </p:txBody>
      </p:sp>
      <p:sp>
        <p:nvSpPr>
          <p:cNvPr id="6147" name="Content Placeholder 2"/>
          <p:cNvSpPr>
            <a:spLocks noGrp="1"/>
          </p:cNvSpPr>
          <p:nvPr>
            <p:ph idx="1"/>
          </p:nvPr>
        </p:nvSpPr>
        <p:spPr/>
        <p:txBody>
          <a:bodyPr/>
          <a:lstStyle/>
          <a:p>
            <a:pPr marL="0" indent="0">
              <a:buNone/>
            </a:pPr>
            <a:r>
              <a:rPr lang="en-US" altLang="en-US" sz="2000" b="1" dirty="0" smtClean="0"/>
              <a:t>2014 - 2015</a:t>
            </a:r>
          </a:p>
          <a:p>
            <a:pPr marL="400050"/>
            <a:r>
              <a:rPr lang="en-US" altLang="en-US" sz="2200" dirty="0" smtClean="0"/>
              <a:t>FFAR authorized in July 2014 Farm Bill</a:t>
            </a:r>
          </a:p>
          <a:p>
            <a:pPr marL="400050"/>
            <a:r>
              <a:rPr lang="en-US" altLang="en-US" sz="2200" dirty="0" smtClean="0"/>
              <a:t>Received $200 M in startup funds</a:t>
            </a:r>
          </a:p>
          <a:p>
            <a:pPr marL="400050"/>
            <a:r>
              <a:rPr lang="en-US" altLang="en-US" sz="2200" dirty="0" smtClean="0"/>
              <a:t>Formed and convened the Board  </a:t>
            </a:r>
            <a:endParaRPr lang="en-US" altLang="en-US" sz="2200" dirty="0"/>
          </a:p>
          <a:p>
            <a:pPr marL="400050"/>
            <a:r>
              <a:rPr lang="en-US" altLang="en-US" sz="2000" dirty="0" smtClean="0"/>
              <a:t>Began priority-setting and strategic planning </a:t>
            </a:r>
            <a:endParaRPr lang="en-US" altLang="en-US" sz="2000" b="1" dirty="0"/>
          </a:p>
          <a:p>
            <a:pPr marL="400050"/>
            <a:r>
              <a:rPr lang="en-US" sz="2200" dirty="0" smtClean="0"/>
              <a:t>Announced </a:t>
            </a:r>
            <a:r>
              <a:rPr lang="en-US" sz="2200" dirty="0"/>
              <a:t>initial research target areas </a:t>
            </a:r>
            <a:r>
              <a:rPr lang="en-US" sz="2200" dirty="0" smtClean="0"/>
              <a:t> </a:t>
            </a:r>
            <a:endParaRPr lang="en-US" sz="2200" dirty="0"/>
          </a:p>
          <a:p>
            <a:r>
              <a:rPr lang="en-US" sz="2400" b="1" dirty="0"/>
              <a:t> </a:t>
            </a:r>
            <a:r>
              <a:rPr lang="en-US" sz="2200" dirty="0"/>
              <a:t>First executive director joined </a:t>
            </a:r>
            <a:r>
              <a:rPr lang="en-US" sz="2200" dirty="0" smtClean="0"/>
              <a:t>FFAR in September 2015</a:t>
            </a:r>
            <a:endParaRPr lang="en-US" sz="2200" dirty="0"/>
          </a:p>
          <a:p>
            <a:pPr marL="0" indent="0">
              <a:buNone/>
            </a:pPr>
            <a:endParaRPr lang="en-US" altLang="en-US" sz="2000" dirty="0"/>
          </a:p>
          <a:p>
            <a:pPr marL="0" indent="0">
              <a:buNone/>
            </a:pPr>
            <a:endParaRPr lang="en-US" altLang="en-US" sz="2200" dirty="0" smtClean="0"/>
          </a:p>
        </p:txBody>
      </p:sp>
      <p:sp>
        <p:nvSpPr>
          <p:cNvPr id="4" name="Slide Number Placeholder 3"/>
          <p:cNvSpPr>
            <a:spLocks noGrp="1"/>
          </p:cNvSpPr>
          <p:nvPr>
            <p:ph type="sldNum" sz="quarter" idx="11"/>
          </p:nvPr>
        </p:nvSpPr>
        <p:spPr/>
        <p:txBody>
          <a:bodyPr/>
          <a:lstStyle/>
          <a:p>
            <a:pPr>
              <a:defRPr/>
            </a:pPr>
            <a:fld id="{AC780D5E-8C31-4F7B-AF44-11CF53F9F505}" type="slidenum">
              <a:rPr lang="en-US"/>
              <a:pPr>
                <a:defRPr/>
              </a:pPr>
              <a:t>11</a:t>
            </a:fld>
            <a:endParaRPr lang="en-US" dirty="0"/>
          </a:p>
        </p:txBody>
      </p:sp>
    </p:spTree>
    <p:extLst>
      <p:ext uri="{BB962C8B-B14F-4D97-AF65-F5344CB8AC3E}">
        <p14:creationId xmlns:p14="http://schemas.microsoft.com/office/powerpoint/2010/main" val="771807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a:xfrm>
            <a:off x="8013935" y="6256747"/>
            <a:ext cx="544513" cy="365125"/>
          </a:xfrm>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6C207DE-3578-4973-B8E6-593106EB46C7}" type="slidenum">
              <a:rPr lang="en-US" altLang="en-US">
                <a:solidFill>
                  <a:srgbClr val="898989"/>
                </a:solidFill>
              </a:rPr>
              <a:pPr/>
              <a:t>12</a:t>
            </a:fld>
            <a:endParaRPr lang="en-US" altLang="en-US">
              <a:solidFill>
                <a:srgbClr val="898989"/>
              </a:solidFill>
            </a:endParaRPr>
          </a:p>
        </p:txBody>
      </p:sp>
      <p:grpSp>
        <p:nvGrpSpPr>
          <p:cNvPr id="7" name="Group 6"/>
          <p:cNvGrpSpPr/>
          <p:nvPr/>
        </p:nvGrpSpPr>
        <p:grpSpPr>
          <a:xfrm>
            <a:off x="914400" y="5390331"/>
            <a:ext cx="7785336" cy="731520"/>
            <a:chOff x="645885" y="5821680"/>
            <a:chExt cx="7785336" cy="731520"/>
          </a:xfrm>
        </p:grpSpPr>
        <p:sp>
          <p:nvSpPr>
            <p:cNvPr id="8" name="Rectangle 7"/>
            <p:cNvSpPr/>
            <p:nvPr/>
          </p:nvSpPr>
          <p:spPr>
            <a:xfrm>
              <a:off x="645885" y="5821680"/>
              <a:ext cx="1828800" cy="731520"/>
            </a:xfrm>
            <a:prstGeom prst="rect">
              <a:avLst/>
            </a:prstGeom>
            <a:solidFill>
              <a:srgbClr val="434342">
                <a:lumMod val="60000"/>
                <a:lumOff val="4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9" name="TextBox 8"/>
            <p:cNvSpPr txBox="1"/>
            <p:nvPr/>
          </p:nvSpPr>
          <p:spPr>
            <a:xfrm>
              <a:off x="645885" y="5895053"/>
              <a:ext cx="1828800"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FFFFFF"/>
                  </a:solidFill>
                  <a:latin typeface="Helvetica" panose="020B0604020202020204" pitchFamily="34" charset="0"/>
                  <a:cs typeface="Helvetica" panose="020B0604020202020204" pitchFamily="34" charset="0"/>
                </a:rPr>
                <a:t>Fund cutting edge R&amp;D</a:t>
              </a:r>
              <a:endParaRPr lang="en-US" sz="1400" b="1" dirty="0">
                <a:solidFill>
                  <a:srgbClr val="FFFFFF"/>
                </a:solidFill>
                <a:latin typeface="Helvetica" panose="020B0604020202020204" pitchFamily="34" charset="0"/>
                <a:cs typeface="Helvetica" panose="020B0604020202020204" pitchFamily="34" charset="0"/>
              </a:endParaRPr>
            </a:p>
          </p:txBody>
        </p:sp>
        <p:sp>
          <p:nvSpPr>
            <p:cNvPr id="10" name="Rectangle 9"/>
            <p:cNvSpPr/>
            <p:nvPr/>
          </p:nvSpPr>
          <p:spPr>
            <a:xfrm>
              <a:off x="2662187" y="5821680"/>
              <a:ext cx="1828800" cy="731520"/>
            </a:xfrm>
            <a:prstGeom prst="rect">
              <a:avLst/>
            </a:prstGeom>
            <a:solidFill>
              <a:srgbClr val="434342">
                <a:lumMod val="60000"/>
                <a:lumOff val="4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1" name="TextBox 10"/>
            <p:cNvSpPr txBox="1"/>
            <p:nvPr/>
          </p:nvSpPr>
          <p:spPr>
            <a:xfrm>
              <a:off x="2606765" y="5895053"/>
              <a:ext cx="1884223"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FFFFFF"/>
                  </a:solidFill>
                  <a:latin typeface="Helvetica" panose="020B0604020202020204" pitchFamily="34" charset="0"/>
                  <a:cs typeface="Helvetica" panose="020B0604020202020204" pitchFamily="34" charset="0"/>
                </a:rPr>
                <a:t>Convene to </a:t>
              </a:r>
              <a:r>
                <a:rPr lang="en-US" sz="1400" b="1" dirty="0">
                  <a:solidFill>
                    <a:srgbClr val="FFFFFF"/>
                  </a:solidFill>
                  <a:latin typeface="Helvetica" panose="020B0604020202020204" pitchFamily="34" charset="0"/>
                  <a:cs typeface="Helvetica" panose="020B0604020202020204" pitchFamily="34" charset="0"/>
                </a:rPr>
                <a:t>foster collaboration</a:t>
              </a:r>
            </a:p>
          </p:txBody>
        </p:sp>
        <p:sp>
          <p:nvSpPr>
            <p:cNvPr id="12" name="Rectangle 11"/>
            <p:cNvSpPr/>
            <p:nvPr/>
          </p:nvSpPr>
          <p:spPr>
            <a:xfrm>
              <a:off x="4641541" y="5821680"/>
              <a:ext cx="1828800" cy="731520"/>
            </a:xfrm>
            <a:prstGeom prst="rect">
              <a:avLst/>
            </a:prstGeom>
            <a:solidFill>
              <a:srgbClr val="434342">
                <a:lumMod val="60000"/>
                <a:lumOff val="4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3" name="TextBox 12"/>
            <p:cNvSpPr txBox="1"/>
            <p:nvPr/>
          </p:nvSpPr>
          <p:spPr>
            <a:xfrm>
              <a:off x="4608285" y="5895053"/>
              <a:ext cx="1834007" cy="523220"/>
            </a:xfrm>
            <a:prstGeom prst="rect">
              <a:avLst/>
            </a:prstGeom>
            <a:noFill/>
          </p:spPr>
          <p:txBody>
            <a:bodyPr wrap="square" rtlCol="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Helvetica" panose="020B0604020202020204" pitchFamily="34" charset="0"/>
                  <a:cs typeface="Helvetica" panose="020B0604020202020204" pitchFamily="34" charset="0"/>
                </a:rPr>
                <a:t>Build innovative partnerships</a:t>
              </a:r>
              <a:endParaRPr kumimoji="0" lang="en-US" sz="1400" b="1" i="0" u="none" strike="noStrike" kern="0" cap="none" spc="0" normalizeH="0" baseline="0" noProof="0" dirty="0">
                <a:ln>
                  <a:noFill/>
                </a:ln>
                <a:solidFill>
                  <a:srgbClr val="FFFFFF"/>
                </a:solidFill>
                <a:effectLst/>
                <a:uLnTx/>
                <a:uFillTx/>
                <a:latin typeface="Helvetica" panose="020B0604020202020204" pitchFamily="34" charset="0"/>
                <a:cs typeface="Helvetica" panose="020B0604020202020204" pitchFamily="34" charset="0"/>
              </a:endParaRPr>
            </a:p>
          </p:txBody>
        </p:sp>
        <p:sp>
          <p:nvSpPr>
            <p:cNvPr id="14" name="Rectangle 13"/>
            <p:cNvSpPr/>
            <p:nvPr/>
          </p:nvSpPr>
          <p:spPr>
            <a:xfrm>
              <a:off x="6602421" y="5821680"/>
              <a:ext cx="1828800" cy="731520"/>
            </a:xfrm>
            <a:prstGeom prst="rect">
              <a:avLst/>
            </a:prstGeom>
            <a:solidFill>
              <a:srgbClr val="434342">
                <a:lumMod val="60000"/>
                <a:lumOff val="4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15" name="TextBox 14"/>
            <p:cNvSpPr txBox="1"/>
            <p:nvPr/>
          </p:nvSpPr>
          <p:spPr>
            <a:xfrm>
              <a:off x="6602421" y="5895053"/>
              <a:ext cx="1828799" cy="523220"/>
            </a:xfrm>
            <a:prstGeom prst="rect">
              <a:avLst/>
            </a:prstGeom>
            <a:noFill/>
          </p:spPr>
          <p:txBody>
            <a:bodyPr wrap="square" rtlCol="0">
              <a:spAutoFit/>
            </a:bodyPr>
            <a:lstStyle/>
            <a:p>
              <a:pPr algn="ctr" fontAlgn="base">
                <a:spcBef>
                  <a:spcPct val="0"/>
                </a:spcBef>
                <a:spcAft>
                  <a:spcPct val="0"/>
                </a:spcAft>
              </a:pPr>
              <a:r>
                <a:rPr lang="en-US" sz="1400" b="1" dirty="0" smtClean="0">
                  <a:solidFill>
                    <a:srgbClr val="FFFFFF"/>
                  </a:solidFill>
                  <a:latin typeface="Helvetica" panose="020B0604020202020204" pitchFamily="34" charset="0"/>
                  <a:cs typeface="Helvetica" panose="020B0604020202020204" pitchFamily="34" charset="0"/>
                </a:rPr>
                <a:t>Build human </a:t>
              </a:r>
              <a:r>
                <a:rPr lang="en-US" sz="1400" b="1" dirty="0">
                  <a:solidFill>
                    <a:srgbClr val="FFFFFF"/>
                  </a:solidFill>
                  <a:latin typeface="Helvetica" panose="020B0604020202020204" pitchFamily="34" charset="0"/>
                  <a:cs typeface="Helvetica" panose="020B0604020202020204" pitchFamily="34" charset="0"/>
                </a:rPr>
                <a:t>capacity </a:t>
              </a:r>
            </a:p>
          </p:txBody>
        </p:sp>
      </p:grpSp>
      <p:sp>
        <p:nvSpPr>
          <p:cNvPr id="48" name="Title 1"/>
          <p:cNvSpPr>
            <a:spLocks noGrp="1"/>
          </p:cNvSpPr>
          <p:nvPr>
            <p:ph type="title"/>
          </p:nvPr>
        </p:nvSpPr>
        <p:spPr>
          <a:xfrm>
            <a:off x="457200" y="274638"/>
            <a:ext cx="8229600" cy="1143000"/>
          </a:xfrm>
        </p:spPr>
        <p:txBody>
          <a:bodyPr/>
          <a:lstStyle/>
          <a:p>
            <a:pPr lvl="0"/>
            <a:r>
              <a:rPr lang="en-US" altLang="en-US" dirty="0" smtClean="0"/>
              <a:t>Initial Research Target Areas </a:t>
            </a:r>
          </a:p>
        </p:txBody>
      </p:sp>
      <p:sp>
        <p:nvSpPr>
          <p:cNvPr id="43" name="Isosceles Triangle 42"/>
          <p:cNvSpPr/>
          <p:nvPr/>
        </p:nvSpPr>
        <p:spPr>
          <a:xfrm>
            <a:off x="914400" y="4953000"/>
            <a:ext cx="7863840" cy="304800"/>
          </a:xfrm>
          <a:prstGeom prst="triangle">
            <a:avLst>
              <a:gd name="adj" fmla="val 50119"/>
            </a:avLst>
          </a:prstGeom>
          <a:gradFill rotWithShape="1">
            <a:gsLst>
              <a:gs pos="0">
                <a:srgbClr val="7C984A">
                  <a:shade val="51000"/>
                  <a:satMod val="130000"/>
                </a:srgbClr>
              </a:gs>
              <a:gs pos="80000">
                <a:srgbClr val="7C984A">
                  <a:shade val="93000"/>
                  <a:satMod val="130000"/>
                </a:srgbClr>
              </a:gs>
              <a:gs pos="100000">
                <a:srgbClr val="7C984A">
                  <a:shade val="94000"/>
                  <a:satMod val="135000"/>
                </a:srgbClr>
              </a:gs>
            </a:gsLst>
            <a:lin ang="16200000" scaled="0"/>
          </a:gradFill>
          <a:ln w="9525" cap="flat" cmpd="sng" algn="ctr">
            <a:solidFill>
              <a:srgbClr val="7C984A">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sp>
        <p:nvSpPr>
          <p:cNvPr id="46" name="Slide Number Placeholder 90"/>
          <p:cNvSpPr txBox="1">
            <a:spLocks/>
          </p:cNvSpPr>
          <p:nvPr/>
        </p:nvSpPr>
        <p:spPr>
          <a:xfrm>
            <a:off x="6089632" y="6524093"/>
            <a:ext cx="262410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700" dirty="0">
                <a:solidFill>
                  <a:schemeClr val="tx1"/>
                </a:solidFill>
              </a:rPr>
              <a:t>Copyright </a:t>
            </a:r>
            <a:r>
              <a:rPr lang="en-US" sz="700" dirty="0" smtClean="0">
                <a:solidFill>
                  <a:schemeClr val="tx1"/>
                </a:solidFill>
              </a:rPr>
              <a:t>© 2015 Foundation for Food and Agriculture Research</a:t>
            </a:r>
            <a:endParaRPr lang="en-US" sz="700" dirty="0">
              <a:solidFill>
                <a:schemeClr val="tx1"/>
              </a:solidFill>
            </a:endParaRPr>
          </a:p>
        </p:txBody>
      </p:sp>
      <p:grpSp>
        <p:nvGrpSpPr>
          <p:cNvPr id="44" name="Group 43"/>
          <p:cNvGrpSpPr/>
          <p:nvPr/>
        </p:nvGrpSpPr>
        <p:grpSpPr>
          <a:xfrm>
            <a:off x="609600" y="1709410"/>
            <a:ext cx="3840480" cy="2971800"/>
            <a:chOff x="639009" y="2209800"/>
            <a:chExt cx="3840480" cy="2971800"/>
          </a:xfrm>
        </p:grpSpPr>
        <p:sp>
          <p:nvSpPr>
            <p:cNvPr id="45" name="TextBox 44"/>
            <p:cNvSpPr txBox="1"/>
            <p:nvPr/>
          </p:nvSpPr>
          <p:spPr>
            <a:xfrm>
              <a:off x="639009" y="2209800"/>
              <a:ext cx="3840480" cy="548640"/>
            </a:xfrm>
            <a:prstGeom prst="rect">
              <a:avLst/>
            </a:prstGeom>
            <a:solidFill>
              <a:srgbClr val="434342">
                <a:lumMod val="60000"/>
                <a:lumOff val="40000"/>
              </a:srgbClr>
            </a:solidFill>
          </p:spPr>
          <p:txBody>
            <a:bodyPr wrap="square" rtlCol="0" anchor="ctr" anchorCtr="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Helvetica" panose="020B0604020202020204" pitchFamily="34" charset="0"/>
                  <a:cs typeface="Helvetica" panose="020B0604020202020204" pitchFamily="34" charset="0"/>
                </a:rPr>
                <a:t>More productive, sustainable </a:t>
              </a:r>
              <a:r>
                <a:rPr kumimoji="0" lang="en-US" sz="1400" b="1" i="0" u="sng" strike="noStrike" kern="0" cap="none" spc="0" normalizeH="0" baseline="0" noProof="0" dirty="0" smtClean="0">
                  <a:ln>
                    <a:noFill/>
                  </a:ln>
                  <a:solidFill>
                    <a:srgbClr val="FFFFFF"/>
                  </a:solidFill>
                  <a:effectLst/>
                  <a:uLnTx/>
                  <a:uFillTx/>
                  <a:latin typeface="Helvetica" panose="020B0604020202020204" pitchFamily="34" charset="0"/>
                  <a:cs typeface="Helvetica" panose="020B0604020202020204" pitchFamily="34" charset="0"/>
                </a:rPr>
                <a:t>agriculture</a:t>
              </a:r>
              <a:endParaRPr kumimoji="0" lang="en-US" sz="1400" b="1" i="0" u="sng" strike="noStrike" kern="0" cap="none" spc="0" normalizeH="0" baseline="0" noProof="0" dirty="0">
                <a:ln>
                  <a:noFill/>
                </a:ln>
                <a:solidFill>
                  <a:srgbClr val="FFFFFF"/>
                </a:solidFill>
                <a:effectLst/>
                <a:uLnTx/>
                <a:uFillTx/>
                <a:latin typeface="Helvetica" panose="020B0604020202020204" pitchFamily="34" charset="0"/>
                <a:cs typeface="Helvetica" panose="020B0604020202020204" pitchFamily="34" charset="0"/>
              </a:endParaRPr>
            </a:p>
          </p:txBody>
        </p:sp>
        <p:sp>
          <p:nvSpPr>
            <p:cNvPr id="47" name="Rectangle 46"/>
            <p:cNvSpPr/>
            <p:nvPr/>
          </p:nvSpPr>
          <p:spPr>
            <a:xfrm>
              <a:off x="639009" y="2754080"/>
              <a:ext cx="3840480" cy="2427520"/>
            </a:xfrm>
            <a:prstGeom prst="rect">
              <a:avLst/>
            </a:prstGeom>
            <a:solidFill>
              <a:srgbClr val="797B7E">
                <a:lumMod val="20000"/>
                <a:lumOff val="8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grpSp>
          <p:nvGrpSpPr>
            <p:cNvPr id="49" name="Group 48"/>
            <p:cNvGrpSpPr/>
            <p:nvPr/>
          </p:nvGrpSpPr>
          <p:grpSpPr>
            <a:xfrm>
              <a:off x="788677" y="2919442"/>
              <a:ext cx="3588902" cy="381000"/>
              <a:chOff x="830696" y="2484187"/>
              <a:chExt cx="3588902" cy="381000"/>
            </a:xfrm>
          </p:grpSpPr>
          <p:sp>
            <p:nvSpPr>
              <p:cNvPr id="59" name="TextBox 58"/>
              <p:cNvSpPr txBox="1"/>
              <p:nvPr/>
            </p:nvSpPr>
            <p:spPr>
              <a:xfrm>
                <a:off x="1223239" y="2520799"/>
                <a:ext cx="3196359" cy="292388"/>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Improving</a:t>
                </a:r>
                <a:r>
                  <a:rPr kumimoji="0" lang="en-US" sz="1300" b="1" i="0" u="none" strike="noStrike" kern="0" cap="none" spc="0" normalizeH="0" noProof="0" dirty="0" smtClean="0">
                    <a:ln>
                      <a:noFill/>
                    </a:ln>
                    <a:solidFill>
                      <a:srgbClr val="000000"/>
                    </a:solidFill>
                    <a:effectLst/>
                    <a:uLnTx/>
                    <a:uFillTx/>
                    <a:latin typeface="Helvetica" panose="020B0604020202020204" pitchFamily="34" charset="0"/>
                    <a:cs typeface="Helvetica" panose="020B0604020202020204" pitchFamily="34" charset="0"/>
                  </a:rPr>
                  <a:t> </a:t>
                </a: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plant efficiency</a:t>
                </a:r>
                <a:endParaRPr kumimoji="0" lang="en-US" sz="1300" b="0" i="0" u="none" strike="noStrike" kern="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sp>
            <p:nvSpPr>
              <p:cNvPr id="60" name="Oval 59"/>
              <p:cNvSpPr/>
              <p:nvPr/>
            </p:nvSpPr>
            <p:spPr>
              <a:xfrm>
                <a:off x="830696" y="2484187"/>
                <a:ext cx="381000" cy="381000"/>
              </a:xfrm>
              <a:prstGeom prst="ellipse">
                <a:avLst/>
              </a:prstGeom>
              <a:solidFill>
                <a:srgbClr val="797B7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Calibri"/>
                    <a:ea typeface="+mn-ea"/>
                    <a:cs typeface="+mn-cs"/>
                  </a:rPr>
                  <a:t>1</a:t>
                </a: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grpSp>
        <p:grpSp>
          <p:nvGrpSpPr>
            <p:cNvPr id="50" name="Group 49"/>
            <p:cNvGrpSpPr/>
            <p:nvPr/>
          </p:nvGrpSpPr>
          <p:grpSpPr>
            <a:xfrm>
              <a:off x="788677" y="3449818"/>
              <a:ext cx="3577357" cy="381000"/>
              <a:chOff x="842241" y="3175000"/>
              <a:chExt cx="3577357" cy="381000"/>
            </a:xfrm>
          </p:grpSpPr>
          <p:sp>
            <p:nvSpPr>
              <p:cNvPr id="57" name="Oval 56"/>
              <p:cNvSpPr/>
              <p:nvPr/>
            </p:nvSpPr>
            <p:spPr>
              <a:xfrm>
                <a:off x="842241" y="3175000"/>
                <a:ext cx="381000" cy="381000"/>
              </a:xfrm>
              <a:prstGeom prst="ellipse">
                <a:avLst/>
              </a:prstGeom>
              <a:solidFill>
                <a:srgbClr val="797B7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Calibri"/>
                    <a:ea typeface="+mn-ea"/>
                    <a:cs typeface="+mn-cs"/>
                  </a:rPr>
                  <a:t>2</a:t>
                </a: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sp>
            <p:nvSpPr>
              <p:cNvPr id="58" name="TextBox 57"/>
              <p:cNvSpPr txBox="1"/>
              <p:nvPr/>
            </p:nvSpPr>
            <p:spPr>
              <a:xfrm>
                <a:off x="1223239" y="3211612"/>
                <a:ext cx="3196359" cy="292388"/>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Optimizing</a:t>
                </a:r>
                <a:r>
                  <a:rPr kumimoji="0" lang="en-US" sz="1300" b="1" i="0" u="none" strike="noStrike" kern="0" cap="none" spc="0" normalizeH="0" noProof="0" dirty="0" smtClean="0">
                    <a:ln>
                      <a:noFill/>
                    </a:ln>
                    <a:solidFill>
                      <a:srgbClr val="000000"/>
                    </a:solidFill>
                    <a:effectLst/>
                    <a:uLnTx/>
                    <a:uFillTx/>
                    <a:latin typeface="Helvetica" panose="020B0604020202020204" pitchFamily="34" charset="0"/>
                    <a:cs typeface="Helvetica" panose="020B0604020202020204" pitchFamily="34" charset="0"/>
                  </a:rPr>
                  <a:t> </a:t>
                </a: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agricultural water use</a:t>
                </a:r>
                <a:endParaRPr kumimoji="0" lang="en-US" sz="1300" b="0" i="0" u="none" strike="noStrike" kern="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grpSp>
        <p:grpSp>
          <p:nvGrpSpPr>
            <p:cNvPr id="51" name="Group 50"/>
            <p:cNvGrpSpPr/>
            <p:nvPr/>
          </p:nvGrpSpPr>
          <p:grpSpPr>
            <a:xfrm>
              <a:off x="788677" y="3980194"/>
              <a:ext cx="3577357" cy="381000"/>
              <a:chOff x="842241" y="3683000"/>
              <a:chExt cx="3577357" cy="381000"/>
            </a:xfrm>
          </p:grpSpPr>
          <p:sp>
            <p:nvSpPr>
              <p:cNvPr id="55" name="Oval 54"/>
              <p:cNvSpPr/>
              <p:nvPr/>
            </p:nvSpPr>
            <p:spPr>
              <a:xfrm>
                <a:off x="842241" y="3683000"/>
                <a:ext cx="381000" cy="381000"/>
              </a:xfrm>
              <a:prstGeom prst="ellipse">
                <a:avLst/>
              </a:prstGeom>
              <a:solidFill>
                <a:srgbClr val="797B7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Calibri"/>
                    <a:ea typeface="+mn-ea"/>
                    <a:cs typeface="+mn-cs"/>
                  </a:rPr>
                  <a:t>3</a:t>
                </a: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sp>
            <p:nvSpPr>
              <p:cNvPr id="56" name="TextBox 55"/>
              <p:cNvSpPr txBox="1"/>
              <p:nvPr/>
            </p:nvSpPr>
            <p:spPr>
              <a:xfrm>
                <a:off x="1223239" y="3719612"/>
                <a:ext cx="3196359" cy="292388"/>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Transforming</a:t>
                </a:r>
                <a:r>
                  <a:rPr kumimoji="0" lang="en-US" sz="1300" b="1" i="0" u="none" strike="noStrike" kern="0" cap="none" spc="0" normalizeH="0" noProof="0" dirty="0" smtClean="0">
                    <a:ln>
                      <a:noFill/>
                    </a:ln>
                    <a:solidFill>
                      <a:srgbClr val="000000"/>
                    </a:solidFill>
                    <a:effectLst/>
                    <a:uLnTx/>
                    <a:uFillTx/>
                    <a:latin typeface="Helvetica" panose="020B0604020202020204" pitchFamily="34" charset="0"/>
                    <a:cs typeface="Helvetica" panose="020B0604020202020204" pitchFamily="34" charset="0"/>
                  </a:rPr>
                  <a:t> </a:t>
                </a: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soil health </a:t>
                </a:r>
                <a:endParaRPr kumimoji="0" lang="en-US" sz="1300" b="0" i="0" u="none" strike="noStrike" kern="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grpSp>
        <p:grpSp>
          <p:nvGrpSpPr>
            <p:cNvPr id="52" name="Group 51"/>
            <p:cNvGrpSpPr/>
            <p:nvPr/>
          </p:nvGrpSpPr>
          <p:grpSpPr>
            <a:xfrm>
              <a:off x="788677" y="4510569"/>
              <a:ext cx="3577357" cy="492443"/>
              <a:chOff x="818086" y="4079220"/>
              <a:chExt cx="3577357" cy="492443"/>
            </a:xfrm>
          </p:grpSpPr>
          <p:sp>
            <p:nvSpPr>
              <p:cNvPr id="53" name="Oval 52"/>
              <p:cNvSpPr/>
              <p:nvPr/>
            </p:nvSpPr>
            <p:spPr>
              <a:xfrm>
                <a:off x="818086" y="4150330"/>
                <a:ext cx="381000" cy="381000"/>
              </a:xfrm>
              <a:prstGeom prst="ellipse">
                <a:avLst/>
              </a:prstGeom>
              <a:solidFill>
                <a:srgbClr val="797B7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Calibri"/>
                    <a:ea typeface="+mn-ea"/>
                    <a:cs typeface="+mn-cs"/>
                  </a:rPr>
                  <a:t>4</a:t>
                </a: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sp>
            <p:nvSpPr>
              <p:cNvPr id="54" name="TextBox 53"/>
              <p:cNvSpPr txBox="1"/>
              <p:nvPr/>
            </p:nvSpPr>
            <p:spPr>
              <a:xfrm>
                <a:off x="1199084" y="4079220"/>
                <a:ext cx="3196359" cy="492443"/>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Enhancing</a:t>
                </a:r>
                <a:r>
                  <a:rPr kumimoji="0" lang="en-US" sz="1300" b="1" i="0" u="none" strike="noStrike" kern="0" cap="none" spc="0" normalizeH="0" noProof="0" dirty="0" smtClean="0">
                    <a:ln>
                      <a:noFill/>
                    </a:ln>
                    <a:solidFill>
                      <a:srgbClr val="000000"/>
                    </a:solidFill>
                    <a:effectLst/>
                    <a:uLnTx/>
                    <a:uFillTx/>
                    <a:latin typeface="Helvetica" panose="020B0604020202020204" pitchFamily="34" charset="0"/>
                    <a:cs typeface="Helvetica" panose="020B0604020202020204" pitchFamily="34" charset="0"/>
                  </a:rPr>
                  <a:t> </a:t>
                </a: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sustainable farm animal productivity, resilience, and health</a:t>
                </a:r>
                <a:endParaRPr kumimoji="0" lang="en-US" sz="1300" b="0" i="0" u="none" strike="noStrike" kern="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grpSp>
      </p:grpSp>
      <p:grpSp>
        <p:nvGrpSpPr>
          <p:cNvPr id="61" name="Group 60"/>
          <p:cNvGrpSpPr/>
          <p:nvPr/>
        </p:nvGrpSpPr>
        <p:grpSpPr>
          <a:xfrm>
            <a:off x="4574821" y="1709410"/>
            <a:ext cx="3930170" cy="2971800"/>
            <a:chOff x="4574821" y="2209800"/>
            <a:chExt cx="3930170" cy="2971800"/>
          </a:xfrm>
        </p:grpSpPr>
        <p:sp>
          <p:nvSpPr>
            <p:cNvPr id="62" name="TextBox 61"/>
            <p:cNvSpPr txBox="1"/>
            <p:nvPr/>
          </p:nvSpPr>
          <p:spPr>
            <a:xfrm>
              <a:off x="4574821" y="2209800"/>
              <a:ext cx="3840480" cy="548640"/>
            </a:xfrm>
            <a:prstGeom prst="rect">
              <a:avLst/>
            </a:prstGeom>
            <a:solidFill>
              <a:srgbClr val="434342">
                <a:lumMod val="60000"/>
                <a:lumOff val="40000"/>
              </a:srgbClr>
            </a:solidFill>
          </p:spPr>
          <p:txBody>
            <a:bodyPr wrap="square" rtlCol="0" anchor="ctr" anchorCtr="0">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400" b="1" i="0" u="none" strike="noStrike" kern="0" cap="none" spc="0" normalizeH="0" baseline="0" noProof="0" dirty="0" smtClean="0">
                  <a:ln>
                    <a:noFill/>
                  </a:ln>
                  <a:solidFill>
                    <a:srgbClr val="FFFFFF"/>
                  </a:solidFill>
                  <a:effectLst/>
                  <a:uLnTx/>
                  <a:uFillTx/>
                  <a:latin typeface="Helvetica" panose="020B0604020202020204" pitchFamily="34" charset="0"/>
                  <a:cs typeface="Helvetica" panose="020B0604020202020204" pitchFamily="34" charset="0"/>
                </a:rPr>
                <a:t>Better health through </a:t>
              </a:r>
              <a:r>
                <a:rPr kumimoji="0" lang="en-US" sz="1400" b="1" i="0" u="sng" strike="noStrike" kern="0" cap="none" spc="0" normalizeH="0" baseline="0" noProof="0" dirty="0" smtClean="0">
                  <a:ln>
                    <a:noFill/>
                  </a:ln>
                  <a:solidFill>
                    <a:srgbClr val="FFFFFF"/>
                  </a:solidFill>
                  <a:effectLst/>
                  <a:uLnTx/>
                  <a:uFillTx/>
                  <a:latin typeface="Helvetica" panose="020B0604020202020204" pitchFamily="34" charset="0"/>
                  <a:cs typeface="Helvetica" panose="020B0604020202020204" pitchFamily="34" charset="0"/>
                </a:rPr>
                <a:t>food</a:t>
              </a:r>
              <a:r>
                <a:rPr kumimoji="0" lang="en-US" sz="1400" b="0" i="0" u="sng" strike="noStrike" kern="0" cap="none" spc="0" normalizeH="0" baseline="0" noProof="0" dirty="0" smtClean="0">
                  <a:ln>
                    <a:noFill/>
                  </a:ln>
                  <a:solidFill>
                    <a:srgbClr val="000000"/>
                  </a:solidFill>
                  <a:effectLst/>
                  <a:uLnTx/>
                  <a:uFillTx/>
                  <a:cs typeface="Arial" charset="0"/>
                </a:rPr>
                <a:t> </a:t>
              </a:r>
              <a:endParaRPr kumimoji="0" lang="en-US" sz="1400" b="0" i="0" u="sng" strike="noStrike" kern="0" cap="none" spc="0" normalizeH="0" baseline="0" noProof="0" dirty="0">
                <a:ln>
                  <a:noFill/>
                </a:ln>
                <a:solidFill>
                  <a:srgbClr val="000000"/>
                </a:solidFill>
                <a:effectLst/>
                <a:uLnTx/>
                <a:uFillTx/>
                <a:cs typeface="Arial" charset="0"/>
              </a:endParaRPr>
            </a:p>
          </p:txBody>
        </p:sp>
        <p:sp>
          <p:nvSpPr>
            <p:cNvPr id="63" name="Rectangle 62"/>
            <p:cNvSpPr/>
            <p:nvPr/>
          </p:nvSpPr>
          <p:spPr>
            <a:xfrm>
              <a:off x="4574821" y="2754080"/>
              <a:ext cx="3840480" cy="2427520"/>
            </a:xfrm>
            <a:prstGeom prst="rect">
              <a:avLst/>
            </a:prstGeom>
            <a:solidFill>
              <a:srgbClr val="797B7E">
                <a:lumMod val="20000"/>
                <a:lumOff val="80000"/>
              </a:srgbClr>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FFFFFF"/>
                </a:solidFill>
                <a:effectLst/>
                <a:uLnTx/>
                <a:uFillTx/>
                <a:latin typeface="Calibri"/>
                <a:ea typeface="+mn-ea"/>
                <a:cs typeface="+mn-cs"/>
              </a:endParaRPr>
            </a:p>
          </p:txBody>
        </p:sp>
        <p:grpSp>
          <p:nvGrpSpPr>
            <p:cNvPr id="64" name="Group 63"/>
            <p:cNvGrpSpPr/>
            <p:nvPr/>
          </p:nvGrpSpPr>
          <p:grpSpPr>
            <a:xfrm>
              <a:off x="4696615" y="2902725"/>
              <a:ext cx="3677355" cy="492443"/>
              <a:chOff x="4636334" y="2471376"/>
              <a:chExt cx="3677355" cy="492443"/>
            </a:xfrm>
          </p:grpSpPr>
          <p:sp>
            <p:nvSpPr>
              <p:cNvPr id="71" name="Oval 70"/>
              <p:cNvSpPr/>
              <p:nvPr/>
            </p:nvSpPr>
            <p:spPr>
              <a:xfrm>
                <a:off x="4636334" y="2527097"/>
                <a:ext cx="381000" cy="381000"/>
              </a:xfrm>
              <a:prstGeom prst="ellipse">
                <a:avLst/>
              </a:prstGeom>
              <a:solidFill>
                <a:srgbClr val="797B7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Calibri"/>
                    <a:ea typeface="+mn-ea"/>
                    <a:cs typeface="+mn-cs"/>
                  </a:rPr>
                  <a:t>5</a:t>
                </a: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sp>
            <p:nvSpPr>
              <p:cNvPr id="72" name="TextBox 71"/>
              <p:cNvSpPr txBox="1"/>
              <p:nvPr/>
            </p:nvSpPr>
            <p:spPr>
              <a:xfrm>
                <a:off x="5017334" y="2471376"/>
                <a:ext cx="3296355" cy="492443"/>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Achieving a deeper understanding of nutrition and healthful food choices</a:t>
                </a:r>
                <a:endParaRPr kumimoji="0" lang="en-US" sz="1300" b="0" i="0" u="none" strike="noStrike" kern="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grpSp>
        <p:grpSp>
          <p:nvGrpSpPr>
            <p:cNvPr id="65" name="Group 64"/>
            <p:cNvGrpSpPr/>
            <p:nvPr/>
          </p:nvGrpSpPr>
          <p:grpSpPr>
            <a:xfrm>
              <a:off x="4696615" y="3735341"/>
              <a:ext cx="3794887" cy="492443"/>
              <a:chOff x="4636334" y="3294390"/>
              <a:chExt cx="3794887" cy="492443"/>
            </a:xfrm>
          </p:grpSpPr>
          <p:sp>
            <p:nvSpPr>
              <p:cNvPr id="69" name="Oval 68"/>
              <p:cNvSpPr/>
              <p:nvPr/>
            </p:nvSpPr>
            <p:spPr>
              <a:xfrm>
                <a:off x="4636334" y="3350111"/>
                <a:ext cx="381000" cy="381000"/>
              </a:xfrm>
              <a:prstGeom prst="ellipse">
                <a:avLst/>
              </a:prstGeom>
              <a:solidFill>
                <a:srgbClr val="797B7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Calibri"/>
                    <a:ea typeface="+mn-ea"/>
                    <a:cs typeface="+mn-cs"/>
                  </a:rPr>
                  <a:t>6</a:t>
                </a: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sp>
            <p:nvSpPr>
              <p:cNvPr id="70" name="TextBox 69"/>
              <p:cNvSpPr txBox="1"/>
              <p:nvPr/>
            </p:nvSpPr>
            <p:spPr>
              <a:xfrm>
                <a:off x="5017334" y="3294390"/>
                <a:ext cx="3413887" cy="492443"/>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Managing</a:t>
                </a:r>
                <a:r>
                  <a:rPr kumimoji="0" lang="en-US" sz="1300" b="1" i="0" u="none" strike="noStrike" kern="0" cap="none" spc="0" normalizeH="0" noProof="0" dirty="0" smtClean="0">
                    <a:ln>
                      <a:noFill/>
                    </a:ln>
                    <a:solidFill>
                      <a:srgbClr val="000000"/>
                    </a:solidFill>
                    <a:effectLst/>
                    <a:uLnTx/>
                    <a:uFillTx/>
                    <a:latin typeface="Helvetica" panose="020B0604020202020204" pitchFamily="34" charset="0"/>
                    <a:cs typeface="Helvetica" panose="020B0604020202020204" pitchFamily="34" charset="0"/>
                  </a:rPr>
                  <a:t> </a:t>
                </a: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food production systems to enhance human nutritional outcomes</a:t>
                </a:r>
                <a:endParaRPr kumimoji="0" lang="en-US" sz="1300" b="0" i="0" u="none" strike="noStrike" kern="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grpSp>
        <p:grpSp>
          <p:nvGrpSpPr>
            <p:cNvPr id="66" name="Group 65"/>
            <p:cNvGrpSpPr/>
            <p:nvPr/>
          </p:nvGrpSpPr>
          <p:grpSpPr>
            <a:xfrm>
              <a:off x="4696615" y="4581679"/>
              <a:ext cx="3808376" cy="381000"/>
              <a:chOff x="4636334" y="4099555"/>
              <a:chExt cx="3808376" cy="381000"/>
            </a:xfrm>
          </p:grpSpPr>
          <p:sp>
            <p:nvSpPr>
              <p:cNvPr id="67" name="Oval 66"/>
              <p:cNvSpPr/>
              <p:nvPr/>
            </p:nvSpPr>
            <p:spPr>
              <a:xfrm>
                <a:off x="4636334" y="4099555"/>
                <a:ext cx="381000" cy="381000"/>
              </a:xfrm>
              <a:prstGeom prst="ellipse">
                <a:avLst/>
              </a:prstGeom>
              <a:solidFill>
                <a:srgbClr val="797B7E"/>
              </a:solidFill>
              <a:ln w="25400" cap="flat" cmpd="sng" algn="ctr">
                <a:noFill/>
                <a:prstDash val="solid"/>
              </a:ln>
              <a:effectLst/>
            </p:spPr>
            <p:txBody>
              <a:bodyPr rtlCol="0"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800" b="0" i="0" u="none" strike="noStrike" kern="0" cap="none" spc="0" normalizeH="0" baseline="0" noProof="0" dirty="0" smtClean="0">
                    <a:ln>
                      <a:noFill/>
                    </a:ln>
                    <a:solidFill>
                      <a:srgbClr val="FFFFFF"/>
                    </a:solidFill>
                    <a:effectLst/>
                    <a:uLnTx/>
                    <a:uFillTx/>
                    <a:latin typeface="Calibri"/>
                    <a:ea typeface="+mn-ea"/>
                    <a:cs typeface="+mn-cs"/>
                  </a:rPr>
                  <a:t>7</a:t>
                </a:r>
                <a:endParaRPr kumimoji="0" lang="en-US" sz="1800" b="0" i="0" u="none" strike="noStrike" kern="0" cap="none" spc="0" normalizeH="0" baseline="0" noProof="0" dirty="0">
                  <a:ln>
                    <a:noFill/>
                  </a:ln>
                  <a:solidFill>
                    <a:srgbClr val="FFFFFF"/>
                  </a:solidFill>
                  <a:effectLst/>
                  <a:uLnTx/>
                  <a:uFillTx/>
                  <a:latin typeface="Calibri"/>
                  <a:ea typeface="+mn-ea"/>
                  <a:cs typeface="+mn-cs"/>
                </a:endParaRPr>
              </a:p>
            </p:txBody>
          </p:sp>
          <p:sp>
            <p:nvSpPr>
              <p:cNvPr id="68" name="TextBox 67"/>
              <p:cNvSpPr txBox="1"/>
              <p:nvPr/>
            </p:nvSpPr>
            <p:spPr>
              <a:xfrm>
                <a:off x="5017334" y="4136167"/>
                <a:ext cx="3427376" cy="292388"/>
              </a:xfrm>
              <a:prstGeom prst="rect">
                <a:avLst/>
              </a:prstGeom>
              <a:noFill/>
            </p:spPr>
            <p:txBody>
              <a:bodyPr wrap="square" rtlCol="0">
                <a:spAutoFit/>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300" b="1" i="0" u="none" strike="noStrike" kern="0" cap="none" spc="0" normalizeH="0" baseline="0" noProof="0" dirty="0" smtClean="0">
                    <a:ln>
                      <a:noFill/>
                    </a:ln>
                    <a:solidFill>
                      <a:srgbClr val="000000"/>
                    </a:solidFill>
                    <a:effectLst/>
                    <a:uLnTx/>
                    <a:uFillTx/>
                    <a:latin typeface="Helvetica" panose="020B0604020202020204" pitchFamily="34" charset="0"/>
                    <a:cs typeface="Helvetica" panose="020B0604020202020204" pitchFamily="34" charset="0"/>
                  </a:rPr>
                  <a:t>Spurring food system innovation</a:t>
                </a:r>
                <a:endParaRPr kumimoji="0" lang="en-US" sz="1300" b="0" i="0" u="none" strike="noStrike" kern="0" cap="none" spc="0" normalizeH="0" baseline="0" noProof="0" dirty="0">
                  <a:ln>
                    <a:noFill/>
                  </a:ln>
                  <a:solidFill>
                    <a:srgbClr val="000000"/>
                  </a:solidFill>
                  <a:effectLst/>
                  <a:uLnTx/>
                  <a:uFillTx/>
                  <a:latin typeface="Helvetica" panose="020B0604020202020204" pitchFamily="34" charset="0"/>
                  <a:cs typeface="Helvetica" panose="020B0604020202020204" pitchFamily="34" charset="0"/>
                </a:endParaRPr>
              </a:p>
            </p:txBody>
          </p:sp>
        </p:grpSp>
      </p:grpSp>
    </p:spTree>
    <p:extLst>
      <p:ext uri="{BB962C8B-B14F-4D97-AF65-F5344CB8AC3E}">
        <p14:creationId xmlns:p14="http://schemas.microsoft.com/office/powerpoint/2010/main" val="425396519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dirty="0" smtClean="0"/>
              <a:t>Looking Ahead</a:t>
            </a:r>
          </a:p>
        </p:txBody>
      </p:sp>
      <p:sp>
        <p:nvSpPr>
          <p:cNvPr id="7171" name="Content Placeholder 2"/>
          <p:cNvSpPr>
            <a:spLocks noGrp="1"/>
          </p:cNvSpPr>
          <p:nvPr>
            <p:ph idx="1"/>
          </p:nvPr>
        </p:nvSpPr>
        <p:spPr/>
        <p:txBody>
          <a:bodyPr/>
          <a:lstStyle/>
          <a:p>
            <a:r>
              <a:rPr lang="en-US" altLang="en-US" sz="2400" dirty="0" smtClean="0"/>
              <a:t>Active board committees developing policies and procedures  </a:t>
            </a:r>
          </a:p>
          <a:p>
            <a:r>
              <a:rPr lang="en-US" altLang="en-US" sz="2400" dirty="0" smtClean="0"/>
              <a:t>Seeking input from public and private sector regarding initial research target areas</a:t>
            </a:r>
          </a:p>
          <a:p>
            <a:r>
              <a:rPr lang="en-US" altLang="en-US" sz="2400" dirty="0" smtClean="0"/>
              <a:t>Hiring 3+ staff members</a:t>
            </a:r>
          </a:p>
          <a:p>
            <a:r>
              <a:rPr lang="en-US" altLang="en-US" sz="2400" dirty="0" smtClean="0"/>
              <a:t>Planning to assemble seven Scientific Advisory Councils</a:t>
            </a:r>
          </a:p>
          <a:p>
            <a:r>
              <a:rPr lang="en-US" sz="2400" b="1" dirty="0"/>
              <a:t>October </a:t>
            </a:r>
            <a:r>
              <a:rPr lang="en-US" sz="2400" b="1" dirty="0" smtClean="0"/>
              <a:t>2015 Board Meeting:</a:t>
            </a:r>
            <a:endParaRPr lang="en-US" sz="2400" b="1" dirty="0"/>
          </a:p>
          <a:p>
            <a:pPr lvl="1"/>
            <a:r>
              <a:rPr lang="en-US" sz="2200" dirty="0" smtClean="0"/>
              <a:t>Includes </a:t>
            </a:r>
            <a:r>
              <a:rPr lang="en-US" sz="2200" dirty="0"/>
              <a:t>public session as forum for stakeholder </a:t>
            </a:r>
            <a:r>
              <a:rPr lang="en-US" sz="2200" dirty="0" smtClean="0"/>
              <a:t>recommendations </a:t>
            </a:r>
            <a:r>
              <a:rPr lang="en-US" sz="2200" dirty="0"/>
              <a:t>for FFAR</a:t>
            </a:r>
          </a:p>
          <a:p>
            <a:pPr lvl="1"/>
            <a:r>
              <a:rPr lang="en-US" sz="2200" dirty="0"/>
              <a:t>Inaugural project announcements </a:t>
            </a:r>
            <a:r>
              <a:rPr lang="en-US" sz="2200" dirty="0" smtClean="0"/>
              <a:t>expected to </a:t>
            </a:r>
            <a:r>
              <a:rPr lang="en-US" sz="2200" dirty="0"/>
              <a:t>follow October board meeting</a:t>
            </a:r>
          </a:p>
          <a:p>
            <a:endParaRPr lang="en-US" altLang="en-US" sz="2400" dirty="0" smtClean="0"/>
          </a:p>
        </p:txBody>
      </p:sp>
      <p:sp>
        <p:nvSpPr>
          <p:cNvPr id="4" name="Slide Number Placeholder 3"/>
          <p:cNvSpPr>
            <a:spLocks noGrp="1"/>
          </p:cNvSpPr>
          <p:nvPr>
            <p:ph type="sldNum" sz="quarter" idx="11"/>
          </p:nvPr>
        </p:nvSpPr>
        <p:spPr/>
        <p:txBody>
          <a:bodyPr/>
          <a:lstStyle/>
          <a:p>
            <a:pPr>
              <a:defRPr/>
            </a:pPr>
            <a:fld id="{B6D65A35-EF2C-4A4D-A3BC-D30E60408E06}" type="slidenum">
              <a:rPr lang="en-US"/>
              <a:pPr>
                <a:defRPr/>
              </a:pPr>
              <a:t>13</a:t>
            </a:fld>
            <a:endParaRPr lang="en-US" dirty="0"/>
          </a:p>
        </p:txBody>
      </p:sp>
    </p:spTree>
    <p:extLst>
      <p:ext uri="{BB962C8B-B14F-4D97-AF65-F5344CB8AC3E}">
        <p14:creationId xmlns:p14="http://schemas.microsoft.com/office/powerpoint/2010/main" val="133896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Projects</a:t>
            </a:r>
            <a:endParaRPr lang="en-US" dirty="0"/>
          </a:p>
        </p:txBody>
      </p:sp>
      <p:sp>
        <p:nvSpPr>
          <p:cNvPr id="3" name="Content Placeholder 2"/>
          <p:cNvSpPr>
            <a:spLocks noGrp="1"/>
          </p:cNvSpPr>
          <p:nvPr>
            <p:ph idx="1"/>
          </p:nvPr>
        </p:nvSpPr>
        <p:spPr/>
        <p:txBody>
          <a:bodyPr/>
          <a:lstStyle/>
          <a:p>
            <a:r>
              <a:rPr lang="en-US" sz="2400" dirty="0" smtClean="0"/>
              <a:t>The following four projects are in various stages of development and will be voted on at FFAR’s October board meeting</a:t>
            </a:r>
          </a:p>
          <a:p>
            <a:r>
              <a:rPr lang="en-US" sz="2400" dirty="0" smtClean="0"/>
              <a:t>Public announcement is anticipated following the board meeting</a:t>
            </a:r>
          </a:p>
          <a:p>
            <a:endParaRPr lang="en-US" sz="2800" dirty="0" smtClean="0"/>
          </a:p>
          <a:p>
            <a:pPr marL="457200" lvl="1" indent="0">
              <a:buNone/>
            </a:pPr>
            <a:endParaRPr lang="en-US" sz="2400" dirty="0" smtClean="0"/>
          </a:p>
          <a:p>
            <a:endParaRPr lang="en-US" sz="2400" dirty="0"/>
          </a:p>
        </p:txBody>
      </p:sp>
      <p:sp>
        <p:nvSpPr>
          <p:cNvPr id="4" name="Slide Number Placeholder 3"/>
          <p:cNvSpPr>
            <a:spLocks noGrp="1"/>
          </p:cNvSpPr>
          <p:nvPr>
            <p:ph type="sldNum" sz="quarter" idx="11"/>
          </p:nvPr>
        </p:nvSpPr>
        <p:spPr/>
        <p:txBody>
          <a:bodyPr/>
          <a:lstStyle/>
          <a:p>
            <a:pPr>
              <a:defRPr/>
            </a:pPr>
            <a:fld id="{AAFE7A09-549E-4E8D-9C2C-F9E67D3BAEFF}" type="slidenum">
              <a:rPr lang="en-US" smtClean="0"/>
              <a:pPr>
                <a:defRPr/>
              </a:pPr>
              <a:t>14</a:t>
            </a:fld>
            <a:endParaRPr lang="en-US" dirty="0"/>
          </a:p>
        </p:txBody>
      </p:sp>
    </p:spTree>
    <p:extLst>
      <p:ext uri="{BB962C8B-B14F-4D97-AF65-F5344CB8AC3E}">
        <p14:creationId xmlns:p14="http://schemas.microsoft.com/office/powerpoint/2010/main" val="42246453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Career Fellowships</a:t>
            </a:r>
            <a:endParaRPr lang="en-US" dirty="0"/>
          </a:p>
        </p:txBody>
      </p:sp>
      <p:sp>
        <p:nvSpPr>
          <p:cNvPr id="3" name="Content Placeholder 2"/>
          <p:cNvSpPr>
            <a:spLocks noGrp="1"/>
          </p:cNvSpPr>
          <p:nvPr>
            <p:ph idx="1"/>
          </p:nvPr>
        </p:nvSpPr>
        <p:spPr/>
        <p:txBody>
          <a:bodyPr/>
          <a:lstStyle/>
          <a:p>
            <a:r>
              <a:rPr lang="en-US" sz="2800" dirty="0" smtClean="0"/>
              <a:t>Unmet need: The New Innovator in Agriculture Research award will support and spotlight the next generation of scientists </a:t>
            </a:r>
          </a:p>
          <a:p>
            <a:r>
              <a:rPr lang="en-US" sz="2800" dirty="0" smtClean="0"/>
              <a:t>Up to $200,000/year over 3 years to provide rare financial freedom for early-career faculty members to pursue innovative research </a:t>
            </a:r>
          </a:p>
          <a:p>
            <a:r>
              <a:rPr lang="en-US" sz="2800" dirty="0" smtClean="0"/>
              <a:t>Recipients will be committed to mentoring</a:t>
            </a:r>
          </a:p>
          <a:p>
            <a:r>
              <a:rPr lang="en-US" sz="2800" dirty="0" smtClean="0"/>
              <a:t>Research in 1 or more FFAR focus areas</a:t>
            </a:r>
          </a:p>
          <a:p>
            <a:pPr marL="0" indent="0">
              <a:buNone/>
            </a:pPr>
            <a:r>
              <a:rPr lang="en-US" sz="2800" i="1" dirty="0" smtClean="0"/>
              <a:t>Currently seeking inaugural co-funders </a:t>
            </a:r>
            <a:endParaRPr lang="en-US" sz="2800" i="1" dirty="0"/>
          </a:p>
          <a:p>
            <a:pPr lvl="1"/>
            <a:endParaRPr lang="en-US" dirty="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15</a:t>
            </a:fld>
            <a:endParaRPr lang="en-US" altLang="en-US"/>
          </a:p>
        </p:txBody>
      </p:sp>
    </p:spTree>
    <p:extLst>
      <p:ext uri="{BB962C8B-B14F-4D97-AF65-F5344CB8AC3E}">
        <p14:creationId xmlns:p14="http://schemas.microsoft.com/office/powerpoint/2010/main" val="2140169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Prize</a:t>
            </a:r>
            <a:endParaRPr lang="en-US" dirty="0"/>
          </a:p>
        </p:txBody>
      </p:sp>
      <p:sp>
        <p:nvSpPr>
          <p:cNvPr id="3" name="Content Placeholder 2"/>
          <p:cNvSpPr>
            <a:spLocks noGrp="1"/>
          </p:cNvSpPr>
          <p:nvPr>
            <p:ph idx="1"/>
          </p:nvPr>
        </p:nvSpPr>
        <p:spPr>
          <a:xfrm>
            <a:off x="457200" y="1600201"/>
            <a:ext cx="8229600" cy="2743200"/>
          </a:xfrm>
        </p:spPr>
        <p:txBody>
          <a:bodyPr/>
          <a:lstStyle/>
          <a:p>
            <a:r>
              <a:rPr lang="en-US" dirty="0" smtClean="0"/>
              <a:t>Partner: National Academy of Sciences</a:t>
            </a:r>
          </a:p>
          <a:p>
            <a:r>
              <a:rPr lang="en-US" dirty="0" smtClean="0"/>
              <a:t>Unmet need: Prestigious recognition for scientists in food and agriculture</a:t>
            </a:r>
          </a:p>
          <a:p>
            <a:r>
              <a:rPr lang="en-US" dirty="0" smtClean="0"/>
              <a:t>Anticipated award: $100,000 for one annual or biennial recipient</a:t>
            </a:r>
            <a:endParaRPr lang="en-US" dirty="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16</a:t>
            </a:fld>
            <a:endParaRPr lang="en-US" altLang="en-US"/>
          </a:p>
        </p:txBody>
      </p:sp>
      <p:pic>
        <p:nvPicPr>
          <p:cNvPr id="1026" name="Picture 2" descr="http://news.yale.edu/sites/default/files/nas-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33700" y="4525964"/>
            <a:ext cx="3276600" cy="1906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0688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Response Fund</a:t>
            </a:r>
            <a:endParaRPr lang="en-US" dirty="0"/>
          </a:p>
        </p:txBody>
      </p:sp>
      <p:sp>
        <p:nvSpPr>
          <p:cNvPr id="3" name="Content Placeholder 2"/>
          <p:cNvSpPr>
            <a:spLocks noGrp="1"/>
          </p:cNvSpPr>
          <p:nvPr>
            <p:ph idx="1"/>
          </p:nvPr>
        </p:nvSpPr>
        <p:spPr/>
        <p:txBody>
          <a:bodyPr/>
          <a:lstStyle/>
          <a:p>
            <a:r>
              <a:rPr lang="en-US" dirty="0" smtClean="0"/>
              <a:t>Unmet need: Rapid deployment of funds to mitigate potential damage in the face of unanticipated threats to food supply</a:t>
            </a:r>
          </a:p>
          <a:p>
            <a:r>
              <a:rPr lang="en-US" dirty="0" smtClean="0"/>
              <a:t>Criteria for project selection: </a:t>
            </a:r>
          </a:p>
          <a:p>
            <a:pPr lvl="1"/>
            <a:r>
              <a:rPr lang="en-US" dirty="0" smtClean="0"/>
              <a:t>Acute</a:t>
            </a:r>
          </a:p>
          <a:p>
            <a:pPr lvl="1"/>
            <a:r>
              <a:rPr lang="en-US" dirty="0"/>
              <a:t>N</a:t>
            </a:r>
            <a:r>
              <a:rPr lang="en-US" dirty="0" smtClean="0"/>
              <a:t>ational </a:t>
            </a:r>
          </a:p>
          <a:p>
            <a:pPr lvl="1"/>
            <a:r>
              <a:rPr lang="en-US" dirty="0" smtClean="0"/>
              <a:t>Tangible outcomes</a:t>
            </a:r>
          </a:p>
          <a:p>
            <a:pPr marL="57150" indent="0">
              <a:buNone/>
            </a:pPr>
            <a:r>
              <a:rPr lang="en-US" i="1" dirty="0" smtClean="0"/>
              <a:t>Considering several funding models </a:t>
            </a:r>
            <a:endParaRPr lang="en-US" i="1" dirty="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17</a:t>
            </a:fld>
            <a:endParaRPr lang="en-US" altLang="en-US"/>
          </a:p>
        </p:txBody>
      </p:sp>
    </p:spTree>
    <p:extLst>
      <p:ext uri="{BB962C8B-B14F-4D97-AF65-F5344CB8AC3E}">
        <p14:creationId xmlns:p14="http://schemas.microsoft.com/office/powerpoint/2010/main" val="16599938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Proposed Soil Health Project</a:t>
            </a:r>
            <a:endParaRPr lang="en-US" sz="4000" dirty="0"/>
          </a:p>
        </p:txBody>
      </p:sp>
      <p:sp>
        <p:nvSpPr>
          <p:cNvPr id="3" name="Content Placeholder 2"/>
          <p:cNvSpPr>
            <a:spLocks noGrp="1"/>
          </p:cNvSpPr>
          <p:nvPr>
            <p:ph idx="1"/>
          </p:nvPr>
        </p:nvSpPr>
        <p:spPr/>
        <p:txBody>
          <a:bodyPr/>
          <a:lstStyle/>
          <a:p>
            <a:r>
              <a:rPr lang="en-US" sz="2700" dirty="0" smtClean="0"/>
              <a:t>Unmet needs: </a:t>
            </a:r>
          </a:p>
          <a:p>
            <a:pPr lvl="1"/>
            <a:r>
              <a:rPr lang="en-US" sz="2700" dirty="0" smtClean="0"/>
              <a:t>Systems approach to cover crops, soil health</a:t>
            </a:r>
          </a:p>
          <a:p>
            <a:pPr lvl="1"/>
            <a:r>
              <a:rPr lang="en-US" sz="2700" dirty="0" smtClean="0"/>
              <a:t>National network to address these issues</a:t>
            </a:r>
          </a:p>
          <a:p>
            <a:r>
              <a:rPr lang="en-US" sz="2700" dirty="0" smtClean="0"/>
              <a:t>Outcomes</a:t>
            </a:r>
          </a:p>
          <a:p>
            <a:pPr lvl="1"/>
            <a:r>
              <a:rPr lang="en-US" sz="2700" dirty="0" smtClean="0"/>
              <a:t>FFAR will fund key research related to soil health </a:t>
            </a:r>
          </a:p>
          <a:p>
            <a:pPr lvl="1"/>
            <a:r>
              <a:rPr lang="en-US" sz="2700" dirty="0" smtClean="0"/>
              <a:t>Widespread </a:t>
            </a:r>
            <a:r>
              <a:rPr lang="en-US" sz="2700" dirty="0"/>
              <a:t>adoption of no till, cover crops and other soil health practices</a:t>
            </a:r>
          </a:p>
          <a:p>
            <a:pPr marL="0" indent="0">
              <a:buNone/>
            </a:pPr>
            <a:endParaRPr lang="en-US" dirty="0">
              <a:solidFill>
                <a:srgbClr val="FF0000"/>
              </a:solidFill>
            </a:endParaRPr>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18</a:t>
            </a:fld>
            <a:endParaRPr lang="en-US" altLang="en-US"/>
          </a:p>
        </p:txBody>
      </p:sp>
    </p:spTree>
    <p:extLst>
      <p:ext uri="{BB962C8B-B14F-4D97-AF65-F5344CB8AC3E}">
        <p14:creationId xmlns:p14="http://schemas.microsoft.com/office/powerpoint/2010/main" val="1269278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Thank you!</a:t>
            </a:r>
            <a:endParaRPr lang="en-US" i="1" dirty="0"/>
          </a:p>
        </p:txBody>
      </p:sp>
      <p:sp>
        <p:nvSpPr>
          <p:cNvPr id="3" name="Content Placeholder 2"/>
          <p:cNvSpPr>
            <a:spLocks noGrp="1"/>
          </p:cNvSpPr>
          <p:nvPr>
            <p:ph idx="1"/>
          </p:nvPr>
        </p:nvSpPr>
        <p:spPr/>
        <p:txBody>
          <a:bodyPr/>
          <a:lstStyle/>
          <a:p>
            <a:pPr>
              <a:spcAft>
                <a:spcPts val="600"/>
              </a:spcAft>
            </a:pPr>
            <a:r>
              <a:rPr lang="en-US" sz="2000" b="1" dirty="0" smtClean="0"/>
              <a:t>Q&amp;A</a:t>
            </a:r>
          </a:p>
          <a:p>
            <a:pPr marL="0" indent="0">
              <a:spcAft>
                <a:spcPts val="600"/>
              </a:spcAft>
              <a:buNone/>
            </a:pPr>
            <a:endParaRPr lang="en-US" sz="2000" b="1" dirty="0" smtClean="0"/>
          </a:p>
          <a:p>
            <a:r>
              <a:rPr lang="en-US" sz="2000" b="1" dirty="0" smtClean="0"/>
              <a:t>Contact Us</a:t>
            </a:r>
          </a:p>
          <a:p>
            <a:pPr marL="0" indent="0">
              <a:spcBef>
                <a:spcPts val="0"/>
              </a:spcBef>
              <a:buNone/>
            </a:pPr>
            <a:endParaRPr lang="en-US" sz="1200" b="1" dirty="0" smtClean="0"/>
          </a:p>
          <a:p>
            <a:pPr lvl="1">
              <a:spcBef>
                <a:spcPts val="0"/>
              </a:spcBef>
              <a:spcAft>
                <a:spcPts val="0"/>
              </a:spcAft>
            </a:pPr>
            <a:r>
              <a:rPr lang="en-US" sz="1600" b="1" dirty="0"/>
              <a:t>Dr. Sally J. Rockey, Executive </a:t>
            </a:r>
            <a:r>
              <a:rPr lang="en-US" sz="1600" b="1" dirty="0" smtClean="0"/>
              <a:t>Director</a:t>
            </a:r>
          </a:p>
          <a:p>
            <a:pPr marL="800100" lvl="2" indent="0">
              <a:spcBef>
                <a:spcPts val="0"/>
              </a:spcBef>
              <a:spcAft>
                <a:spcPts val="0"/>
              </a:spcAft>
              <a:buNone/>
            </a:pPr>
            <a:r>
              <a:rPr lang="en-US" sz="1600" dirty="0" err="1" smtClean="0">
                <a:hlinkClick r:id="rId3"/>
              </a:rPr>
              <a:t>s.rockey@far.foundation</a:t>
            </a:r>
            <a:r>
              <a:rPr lang="en-US" sz="1600" dirty="0" smtClean="0"/>
              <a:t>  </a:t>
            </a:r>
          </a:p>
          <a:p>
            <a:pPr marL="800100" lvl="2" indent="0">
              <a:spcBef>
                <a:spcPts val="0"/>
              </a:spcBef>
              <a:spcAft>
                <a:spcPts val="0"/>
              </a:spcAft>
              <a:buNone/>
            </a:pPr>
            <a:endParaRPr lang="en-US" sz="1000" dirty="0"/>
          </a:p>
          <a:p>
            <a:pPr lvl="1">
              <a:spcBef>
                <a:spcPts val="0"/>
              </a:spcBef>
              <a:spcAft>
                <a:spcPts val="0"/>
              </a:spcAft>
            </a:pPr>
            <a:r>
              <a:rPr lang="en-US" sz="1600" b="1" dirty="0" smtClean="0"/>
              <a:t>Madeleine </a:t>
            </a:r>
            <a:r>
              <a:rPr lang="en-US" sz="1600" b="1" dirty="0"/>
              <a:t>O’Connor, Communications </a:t>
            </a:r>
            <a:r>
              <a:rPr lang="en-US" sz="1600" b="1" dirty="0" smtClean="0"/>
              <a:t>Officer</a:t>
            </a:r>
          </a:p>
          <a:p>
            <a:pPr marL="800100" lvl="2" indent="0">
              <a:spcBef>
                <a:spcPts val="0"/>
              </a:spcBef>
              <a:spcAft>
                <a:spcPts val="0"/>
              </a:spcAft>
              <a:buNone/>
            </a:pPr>
            <a:r>
              <a:rPr lang="en-US" sz="1600" dirty="0" err="1" smtClean="0">
                <a:hlinkClick r:id="rId4"/>
              </a:rPr>
              <a:t>m.oconnor@far.foundation</a:t>
            </a:r>
            <a:r>
              <a:rPr lang="en-US" sz="1600" dirty="0" smtClean="0"/>
              <a:t> </a:t>
            </a:r>
            <a:r>
              <a:rPr lang="en-US" sz="1600" dirty="0"/>
              <a:t>| </a:t>
            </a:r>
            <a:r>
              <a:rPr lang="en-US" sz="1600" dirty="0" smtClean="0"/>
              <a:t>202.590.7613</a:t>
            </a:r>
          </a:p>
          <a:p>
            <a:pPr marL="800100" lvl="2" indent="0">
              <a:spcBef>
                <a:spcPts val="0"/>
              </a:spcBef>
              <a:spcAft>
                <a:spcPts val="0"/>
              </a:spcAft>
              <a:buNone/>
            </a:pPr>
            <a:endParaRPr lang="en-US" sz="1000" dirty="0"/>
          </a:p>
          <a:p>
            <a:pPr lvl="1">
              <a:spcBef>
                <a:spcPts val="0"/>
              </a:spcBef>
              <a:spcAft>
                <a:spcPts val="0"/>
              </a:spcAft>
            </a:pPr>
            <a:r>
              <a:rPr lang="en-US" sz="1600" b="1" dirty="0"/>
              <a:t>Katy Raymond, Chief of </a:t>
            </a:r>
            <a:r>
              <a:rPr lang="en-US" sz="1600" b="1" dirty="0" smtClean="0"/>
              <a:t>Staff</a:t>
            </a:r>
          </a:p>
          <a:p>
            <a:pPr marL="800100" lvl="2" indent="0">
              <a:spcBef>
                <a:spcPts val="0"/>
              </a:spcBef>
              <a:spcAft>
                <a:spcPts val="600"/>
              </a:spcAft>
              <a:buNone/>
            </a:pPr>
            <a:r>
              <a:rPr lang="en-US" sz="1600" dirty="0" err="1" smtClean="0">
                <a:hlinkClick r:id="rId5"/>
              </a:rPr>
              <a:t>k.raymond@far.foundation</a:t>
            </a:r>
            <a:r>
              <a:rPr lang="en-US" sz="1600" dirty="0" smtClean="0"/>
              <a:t> </a:t>
            </a:r>
          </a:p>
          <a:p>
            <a:pPr marL="800100" lvl="2" indent="0">
              <a:spcBef>
                <a:spcPts val="0"/>
              </a:spcBef>
              <a:spcAft>
                <a:spcPts val="600"/>
              </a:spcAft>
              <a:buNone/>
            </a:pPr>
            <a:endParaRPr lang="en-US" sz="1600" dirty="0"/>
          </a:p>
          <a:p>
            <a:pPr>
              <a:spcAft>
                <a:spcPts val="600"/>
              </a:spcAft>
            </a:pPr>
            <a:r>
              <a:rPr lang="en-US" sz="2000" b="1" dirty="0" smtClean="0"/>
              <a:t>Connect with FFAR:</a:t>
            </a:r>
          </a:p>
          <a:p>
            <a:pPr lvl="1">
              <a:spcAft>
                <a:spcPts val="600"/>
              </a:spcAft>
            </a:pPr>
            <a:r>
              <a:rPr lang="en-US" sz="1800" dirty="0" smtClean="0">
                <a:hlinkClick r:id="rId6"/>
              </a:rPr>
              <a:t>www.far.foundation</a:t>
            </a:r>
            <a:r>
              <a:rPr lang="en-US" sz="1800" dirty="0" smtClean="0"/>
              <a:t> </a:t>
            </a:r>
          </a:p>
          <a:p>
            <a:pPr marL="0" indent="0">
              <a:spcAft>
                <a:spcPts val="600"/>
              </a:spcAft>
              <a:buNone/>
            </a:pPr>
            <a:r>
              <a:rPr lang="en-US" sz="2000" b="1" dirty="0" smtClean="0"/>
              <a:t> </a:t>
            </a:r>
            <a:endParaRPr lang="en-US" sz="2000" dirty="0" smtClean="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19</a:t>
            </a:fld>
            <a:endParaRPr lang="en-US" altLang="en-US"/>
          </a:p>
        </p:txBody>
      </p:sp>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39641" y="5679903"/>
            <a:ext cx="314344" cy="314344"/>
          </a:xfrm>
          <a:prstGeom prst="rect">
            <a:avLst/>
          </a:prstGeom>
        </p:spPr>
      </p:pic>
      <p:sp>
        <p:nvSpPr>
          <p:cNvPr id="6" name="TextBox 5"/>
          <p:cNvSpPr txBox="1"/>
          <p:nvPr/>
        </p:nvSpPr>
        <p:spPr>
          <a:xfrm>
            <a:off x="3853985" y="5624915"/>
            <a:ext cx="1844992" cy="369332"/>
          </a:xfrm>
          <a:prstGeom prst="rect">
            <a:avLst/>
          </a:prstGeom>
          <a:noFill/>
        </p:spPr>
        <p:txBody>
          <a:bodyPr wrap="none" rtlCol="0">
            <a:spAutoFit/>
          </a:bodyPr>
          <a:lstStyle/>
          <a:p>
            <a:r>
              <a:rPr lang="en-US" dirty="0" smtClean="0">
                <a:solidFill>
                  <a:schemeClr val="bg1">
                    <a:lumMod val="50000"/>
                  </a:schemeClr>
                </a:solidFill>
              </a:rPr>
              <a:t>@</a:t>
            </a:r>
            <a:r>
              <a:rPr lang="en-US" dirty="0" err="1" smtClean="0">
                <a:solidFill>
                  <a:schemeClr val="bg1">
                    <a:lumMod val="50000"/>
                  </a:schemeClr>
                </a:solidFill>
              </a:rPr>
              <a:t>FoundationFAR</a:t>
            </a:r>
            <a:endParaRPr lang="en-US" dirty="0">
              <a:solidFill>
                <a:schemeClr val="bg1">
                  <a:lumMod val="50000"/>
                </a:schemeClr>
              </a:solidFill>
            </a:endParaRPr>
          </a:p>
        </p:txBody>
      </p:sp>
      <p:sp>
        <p:nvSpPr>
          <p:cNvPr id="8" name="TextBox 7"/>
          <p:cNvSpPr txBox="1"/>
          <p:nvPr/>
        </p:nvSpPr>
        <p:spPr>
          <a:xfrm>
            <a:off x="3871718" y="5881410"/>
            <a:ext cx="1512915" cy="369332"/>
          </a:xfrm>
          <a:prstGeom prst="rect">
            <a:avLst/>
          </a:prstGeom>
          <a:noFill/>
        </p:spPr>
        <p:txBody>
          <a:bodyPr wrap="none" rtlCol="0">
            <a:spAutoFit/>
          </a:bodyPr>
          <a:lstStyle/>
          <a:p>
            <a:r>
              <a:rPr lang="en-US" dirty="0" smtClean="0">
                <a:solidFill>
                  <a:schemeClr val="bg1">
                    <a:lumMod val="50000"/>
                  </a:schemeClr>
                </a:solidFill>
              </a:rPr>
              <a:t>@</a:t>
            </a:r>
            <a:r>
              <a:rPr lang="en-US" dirty="0" err="1" smtClean="0">
                <a:solidFill>
                  <a:schemeClr val="bg1">
                    <a:lumMod val="50000"/>
                  </a:schemeClr>
                </a:solidFill>
              </a:rPr>
              <a:t>RockTalking</a:t>
            </a:r>
            <a:endParaRPr lang="en-US" dirty="0">
              <a:solidFill>
                <a:schemeClr val="bg1">
                  <a:lumMod val="50000"/>
                </a:schemeClr>
              </a:solidFill>
            </a:endParaRPr>
          </a:p>
        </p:txBody>
      </p:sp>
    </p:spTree>
    <p:extLst>
      <p:ext uri="{BB962C8B-B14F-4D97-AF65-F5344CB8AC3E}">
        <p14:creationId xmlns:p14="http://schemas.microsoft.com/office/powerpoint/2010/main" val="1290312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dirty="0" smtClean="0"/>
              <a:t>Agenda</a:t>
            </a:r>
          </a:p>
        </p:txBody>
      </p:sp>
      <p:sp>
        <p:nvSpPr>
          <p:cNvPr id="5123" name="Content Placeholder 2"/>
          <p:cNvSpPr>
            <a:spLocks noGrp="1"/>
          </p:cNvSpPr>
          <p:nvPr>
            <p:ph idx="1"/>
          </p:nvPr>
        </p:nvSpPr>
        <p:spPr/>
        <p:txBody>
          <a:bodyPr/>
          <a:lstStyle/>
          <a:p>
            <a:r>
              <a:rPr lang="en-US" altLang="en-US" sz="2400" dirty="0" smtClean="0"/>
              <a:t>Introduction to FFAR</a:t>
            </a:r>
          </a:p>
          <a:p>
            <a:r>
              <a:rPr lang="en-US" altLang="en-US" sz="2400" dirty="0" smtClean="0"/>
              <a:t>First 12 Months: Progress and Current Status</a:t>
            </a:r>
          </a:p>
          <a:p>
            <a:r>
              <a:rPr lang="en-US" altLang="en-US" sz="2400" dirty="0" smtClean="0"/>
              <a:t>Major Milestones in 2015</a:t>
            </a:r>
          </a:p>
          <a:p>
            <a:r>
              <a:rPr lang="en-US" altLang="en-US" sz="2400" dirty="0" smtClean="0"/>
              <a:t>Looking Ahead: Potential </a:t>
            </a:r>
            <a:r>
              <a:rPr lang="en-US" altLang="en-US" sz="2400" dirty="0"/>
              <a:t>Projects</a:t>
            </a:r>
          </a:p>
          <a:p>
            <a:r>
              <a:rPr lang="en-US" altLang="en-US" sz="2400" dirty="0" smtClean="0"/>
              <a:t>Q&amp;A</a:t>
            </a:r>
          </a:p>
        </p:txBody>
      </p:sp>
      <p:sp>
        <p:nvSpPr>
          <p:cNvPr id="4" name="Slide Number Placeholder 3"/>
          <p:cNvSpPr>
            <a:spLocks noGrp="1"/>
          </p:cNvSpPr>
          <p:nvPr>
            <p:ph type="sldNum" sz="quarter" idx="11"/>
          </p:nvPr>
        </p:nvSpPr>
        <p:spPr/>
        <p:txBody>
          <a:bodyPr/>
          <a:lstStyle/>
          <a:p>
            <a:pPr>
              <a:defRPr/>
            </a:pPr>
            <a:fld id="{2BCFE17F-72D7-43CF-A355-AA59E0E6AD7B}" type="slidenum">
              <a:rPr lang="en-US"/>
              <a:pPr>
                <a:defRPr/>
              </a:pPr>
              <a:t>2</a:t>
            </a:fld>
            <a:endParaRPr lang="en-US" dirty="0"/>
          </a:p>
        </p:txBody>
      </p:sp>
    </p:spTree>
    <p:extLst>
      <p:ext uri="{BB962C8B-B14F-4D97-AF65-F5344CB8AC3E}">
        <p14:creationId xmlns:p14="http://schemas.microsoft.com/office/powerpoint/2010/main" val="1568996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FFAR</a:t>
            </a:r>
            <a:endParaRPr lang="en-US" dirty="0"/>
          </a:p>
        </p:txBody>
      </p:sp>
      <p:sp>
        <p:nvSpPr>
          <p:cNvPr id="3" name="Content Placeholder 2"/>
          <p:cNvSpPr>
            <a:spLocks noGrp="1"/>
          </p:cNvSpPr>
          <p:nvPr>
            <p:ph idx="1"/>
          </p:nvPr>
        </p:nvSpPr>
        <p:spPr>
          <a:xfrm>
            <a:off x="4953000" y="2209801"/>
            <a:ext cx="4049713" cy="3124200"/>
          </a:xfrm>
        </p:spPr>
        <p:txBody>
          <a:bodyPr/>
          <a:lstStyle/>
          <a:p>
            <a:pPr marL="0" indent="0">
              <a:buNone/>
            </a:pPr>
            <a:r>
              <a:rPr lang="en-US" sz="2400" b="1" dirty="0" smtClean="0"/>
              <a:t>We build unique partnerships to support innovative research addressing today’s challenges in food and agriculture</a:t>
            </a:r>
            <a:r>
              <a:rPr lang="en-US" altLang="en-US" sz="2400" b="1" dirty="0" smtClean="0"/>
              <a:t>.</a:t>
            </a:r>
            <a:endParaRPr lang="en-US" altLang="en-US" sz="2400" b="1" dirty="0"/>
          </a:p>
          <a:p>
            <a:pPr marL="0" indent="0">
              <a:buNone/>
            </a:pPr>
            <a:endParaRPr lang="en-US" sz="2400" dirty="0" smtClean="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3</a:t>
            </a:fld>
            <a:endParaRPr lang="en-US" alt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09800"/>
            <a:ext cx="4114800" cy="3073241"/>
          </a:xfrm>
          <a:prstGeom prst="rect">
            <a:avLst/>
          </a:prstGeom>
        </p:spPr>
      </p:pic>
    </p:spTree>
    <p:extLst>
      <p:ext uri="{BB962C8B-B14F-4D97-AF65-F5344CB8AC3E}">
        <p14:creationId xmlns:p14="http://schemas.microsoft.com/office/powerpoint/2010/main" val="34425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a:t>
            </a:r>
            <a:endParaRPr lang="en-US" dirty="0"/>
          </a:p>
        </p:txBody>
      </p:sp>
      <p:sp>
        <p:nvSpPr>
          <p:cNvPr id="3" name="Content Placeholder 2"/>
          <p:cNvSpPr>
            <a:spLocks noGrp="1"/>
          </p:cNvSpPr>
          <p:nvPr>
            <p:ph idx="1"/>
          </p:nvPr>
        </p:nvSpPr>
        <p:spPr>
          <a:xfrm>
            <a:off x="3276600" y="1600200"/>
            <a:ext cx="5410200" cy="4525963"/>
          </a:xfrm>
        </p:spPr>
        <p:txBody>
          <a:bodyPr/>
          <a:lstStyle/>
          <a:p>
            <a:pPr lvl="0"/>
            <a:r>
              <a:rPr lang="en-US" sz="2400" b="1" dirty="0" smtClean="0"/>
              <a:t>Independent 501 (c) (3) organization</a:t>
            </a:r>
            <a:endParaRPr lang="en-US" sz="2400" b="1" dirty="0"/>
          </a:p>
          <a:p>
            <a:r>
              <a:rPr lang="en-US" sz="2400" b="1" dirty="0" smtClean="0"/>
              <a:t>20-Member Board of Directors </a:t>
            </a:r>
          </a:p>
          <a:p>
            <a:pPr lvl="1"/>
            <a:r>
              <a:rPr lang="en-US" sz="2200" dirty="0"/>
              <a:t>C</a:t>
            </a:r>
            <a:r>
              <a:rPr lang="en-US" sz="2200" dirty="0" smtClean="0"/>
              <a:t>haired by former Secretary of Agriculture Dan Glickman </a:t>
            </a:r>
          </a:p>
          <a:p>
            <a:pPr lvl="1"/>
            <a:r>
              <a:rPr lang="en-US" sz="2200" dirty="0" smtClean="0"/>
              <a:t>5</a:t>
            </a:r>
            <a:r>
              <a:rPr lang="en-US" sz="2200" i="1" dirty="0" smtClean="0"/>
              <a:t> ex officio </a:t>
            </a:r>
            <a:r>
              <a:rPr lang="en-US" sz="2200" dirty="0" smtClean="0"/>
              <a:t>members representing NSF and USDA, including Secretary Thomas Vilsack and Chief Scientist Dr. Cathy </a:t>
            </a:r>
            <a:r>
              <a:rPr lang="en-US" sz="2200" dirty="0" err="1" smtClean="0"/>
              <a:t>Woteki</a:t>
            </a:r>
            <a:endParaRPr lang="en-US" sz="2200" dirty="0" smtClean="0"/>
          </a:p>
          <a:p>
            <a:r>
              <a:rPr lang="en-US" sz="2400" b="1" dirty="0" smtClean="0"/>
              <a:t>Growing staff of three</a:t>
            </a:r>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4</a:t>
            </a:fld>
            <a:endParaRPr lang="en-US" alt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 y="1600200"/>
            <a:ext cx="2641600" cy="3962400"/>
          </a:xfrm>
          <a:prstGeom prst="rect">
            <a:avLst/>
          </a:prstGeom>
        </p:spPr>
      </p:pic>
    </p:spTree>
    <p:extLst>
      <p:ext uri="{BB962C8B-B14F-4D97-AF65-F5344CB8AC3E}">
        <p14:creationId xmlns:p14="http://schemas.microsoft.com/office/powerpoint/2010/main" val="1597338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 – FFAR Board </a:t>
            </a:r>
            <a:endParaRPr lang="en-US" dirty="0"/>
          </a:p>
        </p:txBody>
      </p:sp>
      <p:sp>
        <p:nvSpPr>
          <p:cNvPr id="3" name="Content Placeholder 2"/>
          <p:cNvSpPr>
            <a:spLocks noGrp="1"/>
          </p:cNvSpPr>
          <p:nvPr>
            <p:ph idx="1"/>
          </p:nvPr>
        </p:nvSpPr>
        <p:spPr>
          <a:xfrm>
            <a:off x="457200" y="1417638"/>
            <a:ext cx="8229600" cy="5189537"/>
          </a:xfrm>
        </p:spPr>
        <p:txBody>
          <a:bodyPr/>
          <a:lstStyle/>
          <a:p>
            <a:pPr marL="400050" lvl="1" indent="0" algn="ctr">
              <a:buNone/>
            </a:pPr>
            <a:r>
              <a:rPr lang="en-US" sz="2400" b="1" dirty="0" smtClean="0"/>
              <a:t>14 Voting Members</a:t>
            </a:r>
          </a:p>
          <a:p>
            <a:pPr marL="400050" lvl="1" indent="0" algn="ctr">
              <a:buNone/>
            </a:pPr>
            <a:endParaRPr lang="en-US" sz="800" b="1" dirty="0"/>
          </a:p>
          <a:p>
            <a:pPr marL="400050" lvl="1" indent="0">
              <a:buNone/>
            </a:pPr>
            <a:r>
              <a:rPr lang="en-US" sz="1800" b="1" dirty="0" smtClean="0"/>
              <a:t>Dr</a:t>
            </a:r>
            <a:r>
              <a:rPr lang="en-US" sz="1800" b="1" dirty="0"/>
              <a:t>. Kathryn J. </a:t>
            </a:r>
            <a:r>
              <a:rPr lang="en-US" sz="1800" b="1" dirty="0" smtClean="0"/>
              <a:t>Boor, </a:t>
            </a:r>
            <a:r>
              <a:rPr lang="en-US" sz="1800" dirty="0" smtClean="0"/>
              <a:t>Cornell University</a:t>
            </a:r>
          </a:p>
          <a:p>
            <a:pPr marL="400050" lvl="1" indent="0">
              <a:spcBef>
                <a:spcPts val="200"/>
              </a:spcBef>
              <a:buNone/>
            </a:pPr>
            <a:r>
              <a:rPr lang="en-US" sz="1800" b="1" dirty="0" smtClean="0"/>
              <a:t>Dr</a:t>
            </a:r>
            <a:r>
              <a:rPr lang="en-US" sz="1800" b="1" dirty="0"/>
              <a:t>. Doug </a:t>
            </a:r>
            <a:r>
              <a:rPr lang="en-US" sz="1800" b="1" dirty="0" smtClean="0"/>
              <a:t>Buhler, </a:t>
            </a:r>
            <a:r>
              <a:rPr lang="en-US" sz="1800" dirty="0"/>
              <a:t>Michigan </a:t>
            </a:r>
            <a:r>
              <a:rPr lang="en-US" sz="1800" dirty="0" smtClean="0"/>
              <a:t>State University</a:t>
            </a:r>
            <a:endParaRPr lang="en-US" sz="1800" b="1" dirty="0" smtClean="0"/>
          </a:p>
          <a:p>
            <a:pPr marL="400050" lvl="1" indent="0">
              <a:spcBef>
                <a:spcPts val="200"/>
              </a:spcBef>
              <a:buNone/>
            </a:pPr>
            <a:r>
              <a:rPr lang="en-US" sz="1800" b="1" dirty="0" smtClean="0"/>
              <a:t>Dr</a:t>
            </a:r>
            <a:r>
              <a:rPr lang="en-US" sz="1800" b="1" dirty="0"/>
              <a:t>. Nancy </a:t>
            </a:r>
            <a:r>
              <a:rPr lang="en-US" sz="1800" b="1" dirty="0" smtClean="0"/>
              <a:t>Creamer, </a:t>
            </a:r>
            <a:r>
              <a:rPr lang="en-US" sz="1800" dirty="0" smtClean="0"/>
              <a:t>North Carolina </a:t>
            </a:r>
            <a:r>
              <a:rPr lang="en-US" sz="1800" dirty="0"/>
              <a:t>State University</a:t>
            </a:r>
            <a:endParaRPr lang="en-US" sz="1800" dirty="0" smtClean="0"/>
          </a:p>
          <a:p>
            <a:pPr marL="400050" lvl="1" indent="0">
              <a:spcBef>
                <a:spcPts val="200"/>
              </a:spcBef>
              <a:buNone/>
            </a:pPr>
            <a:r>
              <a:rPr lang="en-US" sz="1800" b="1" dirty="0" smtClean="0"/>
              <a:t>Dr. Deborah Delmer, </a:t>
            </a:r>
            <a:r>
              <a:rPr lang="en-US" sz="1800" dirty="0" smtClean="0"/>
              <a:t>University of California Davis</a:t>
            </a:r>
            <a:endParaRPr lang="en-US" sz="1800" dirty="0"/>
          </a:p>
          <a:p>
            <a:pPr marL="400050" lvl="1" indent="0">
              <a:spcBef>
                <a:spcPts val="200"/>
              </a:spcBef>
              <a:buNone/>
            </a:pPr>
            <a:r>
              <a:rPr lang="en-US" sz="1800" b="1" dirty="0" smtClean="0"/>
              <a:t>Hon</a:t>
            </a:r>
            <a:r>
              <a:rPr lang="en-US" sz="1800" b="1" dirty="0"/>
              <a:t>. Dan </a:t>
            </a:r>
            <a:r>
              <a:rPr lang="en-US" sz="1800" b="1" dirty="0" smtClean="0"/>
              <a:t>Glickman, </a:t>
            </a:r>
            <a:r>
              <a:rPr lang="en-US" sz="1800" i="1" dirty="0" smtClean="0"/>
              <a:t>Chairman </a:t>
            </a:r>
            <a:r>
              <a:rPr lang="en-US" sz="1800" i="1" dirty="0"/>
              <a:t>of the </a:t>
            </a:r>
            <a:r>
              <a:rPr lang="en-US" sz="1800" i="1" dirty="0" smtClean="0"/>
              <a:t>Board</a:t>
            </a:r>
            <a:r>
              <a:rPr lang="en-US" sz="1800" dirty="0" smtClean="0"/>
              <a:t>, Aspen Institute </a:t>
            </a:r>
          </a:p>
          <a:p>
            <a:pPr marL="400050" lvl="1" indent="0">
              <a:spcBef>
                <a:spcPts val="200"/>
              </a:spcBef>
              <a:buNone/>
            </a:pPr>
            <a:r>
              <a:rPr lang="en-US" sz="1800" b="1" dirty="0" smtClean="0"/>
              <a:t>Dr</a:t>
            </a:r>
            <a:r>
              <a:rPr lang="en-US" sz="1800" b="1" dirty="0"/>
              <a:t>. Rob </a:t>
            </a:r>
            <a:r>
              <a:rPr lang="en-US" sz="1800" b="1" dirty="0" err="1"/>
              <a:t>Horsch</a:t>
            </a:r>
            <a:r>
              <a:rPr lang="en-US" sz="1800" b="1" dirty="0"/>
              <a:t>, </a:t>
            </a:r>
            <a:r>
              <a:rPr lang="en-US" sz="1800" dirty="0"/>
              <a:t>Bill and Melinda Gates Foundation</a:t>
            </a:r>
          </a:p>
          <a:p>
            <a:pPr marL="400050" lvl="1" indent="0">
              <a:spcBef>
                <a:spcPts val="200"/>
              </a:spcBef>
              <a:buNone/>
            </a:pPr>
            <a:r>
              <a:rPr lang="en-US" sz="1800" b="1" dirty="0" smtClean="0"/>
              <a:t>Ms</a:t>
            </a:r>
            <a:r>
              <a:rPr lang="en-US" sz="1800" b="1" dirty="0"/>
              <a:t>. Pamela Johnson, </a:t>
            </a:r>
            <a:r>
              <a:rPr lang="en-US" sz="1800" dirty="0" smtClean="0"/>
              <a:t>National Corn </a:t>
            </a:r>
            <a:r>
              <a:rPr lang="en-US" sz="1800" dirty="0"/>
              <a:t>Growers Association</a:t>
            </a:r>
          </a:p>
          <a:p>
            <a:pPr marL="400050" lvl="1" indent="0">
              <a:spcBef>
                <a:spcPts val="200"/>
              </a:spcBef>
              <a:buNone/>
            </a:pPr>
            <a:r>
              <a:rPr lang="en-US" sz="1800" b="1" dirty="0"/>
              <a:t>Dr. Mark </a:t>
            </a:r>
            <a:r>
              <a:rPr lang="en-US" sz="1800" b="1" dirty="0" err="1"/>
              <a:t>Keenum</a:t>
            </a:r>
            <a:r>
              <a:rPr lang="en-US" sz="1800" b="1" dirty="0"/>
              <a:t>, </a:t>
            </a:r>
            <a:r>
              <a:rPr lang="en-US" sz="1800" dirty="0"/>
              <a:t>Mississippi </a:t>
            </a:r>
            <a:r>
              <a:rPr lang="en-US" sz="1800" dirty="0" smtClean="0"/>
              <a:t>State </a:t>
            </a:r>
            <a:r>
              <a:rPr lang="en-US" sz="1800" dirty="0"/>
              <a:t>University</a:t>
            </a:r>
            <a:endParaRPr lang="en-US" sz="1800" dirty="0" smtClean="0"/>
          </a:p>
          <a:p>
            <a:pPr marL="400050" lvl="1" indent="0">
              <a:spcBef>
                <a:spcPts val="200"/>
              </a:spcBef>
              <a:buNone/>
            </a:pPr>
            <a:r>
              <a:rPr lang="en-US" sz="1800" b="1" dirty="0" smtClean="0"/>
              <a:t>Dr</a:t>
            </a:r>
            <a:r>
              <a:rPr lang="en-US" sz="1800" b="1" dirty="0"/>
              <a:t>. Michael Ladisch, </a:t>
            </a:r>
            <a:r>
              <a:rPr lang="en-US" sz="1800" dirty="0"/>
              <a:t>Purdue University</a:t>
            </a:r>
            <a:endParaRPr lang="en-US" sz="1800" dirty="0" smtClean="0"/>
          </a:p>
          <a:p>
            <a:pPr marL="400050" lvl="1" indent="0">
              <a:spcBef>
                <a:spcPts val="200"/>
              </a:spcBef>
              <a:buNone/>
            </a:pPr>
            <a:r>
              <a:rPr lang="en-US" sz="1800" b="1" dirty="0" smtClean="0"/>
              <a:t>Dr</a:t>
            </a:r>
            <a:r>
              <a:rPr lang="en-US" sz="1800" b="1" dirty="0"/>
              <a:t>. Christopher </a:t>
            </a:r>
            <a:r>
              <a:rPr lang="en-US" sz="1800" b="1" dirty="0" err="1"/>
              <a:t>Mallett</a:t>
            </a:r>
            <a:r>
              <a:rPr lang="en-US" sz="1800" b="1" dirty="0"/>
              <a:t>, </a:t>
            </a:r>
            <a:r>
              <a:rPr lang="en-US" sz="1800" dirty="0"/>
              <a:t>Cargill </a:t>
            </a:r>
            <a:r>
              <a:rPr lang="en-US" sz="1800" dirty="0" smtClean="0"/>
              <a:t>Inc.</a:t>
            </a:r>
          </a:p>
          <a:p>
            <a:pPr marL="400050" lvl="1" indent="0">
              <a:spcBef>
                <a:spcPts val="200"/>
              </a:spcBef>
              <a:buNone/>
            </a:pPr>
            <a:r>
              <a:rPr lang="en-US" sz="1800" b="1" dirty="0" smtClean="0"/>
              <a:t>Dr</a:t>
            </a:r>
            <a:r>
              <a:rPr lang="en-US" sz="1800" b="1" dirty="0"/>
              <a:t>. Terry F. </a:t>
            </a:r>
            <a:r>
              <a:rPr lang="en-US" sz="1800" b="1" dirty="0" err="1"/>
              <a:t>McElwain</a:t>
            </a:r>
            <a:r>
              <a:rPr lang="en-US" sz="1800" b="1" dirty="0"/>
              <a:t>, </a:t>
            </a:r>
            <a:r>
              <a:rPr lang="en-US" sz="1800" dirty="0"/>
              <a:t>Washington State University</a:t>
            </a:r>
            <a:endParaRPr lang="en-US" sz="1800" b="1" dirty="0" smtClean="0"/>
          </a:p>
          <a:p>
            <a:pPr marL="400050" lvl="1" indent="0">
              <a:spcBef>
                <a:spcPts val="200"/>
              </a:spcBef>
              <a:buNone/>
            </a:pPr>
            <a:r>
              <a:rPr lang="en-US" sz="1800" b="1" dirty="0" smtClean="0"/>
              <a:t>Dr</a:t>
            </a:r>
            <a:r>
              <a:rPr lang="en-US" sz="1800" b="1" dirty="0"/>
              <a:t>. Stanley </a:t>
            </a:r>
            <a:r>
              <a:rPr lang="en-US" sz="1800" b="1" dirty="0" err="1"/>
              <a:t>Prusiner</a:t>
            </a:r>
            <a:r>
              <a:rPr lang="en-US" sz="1800" b="1" dirty="0"/>
              <a:t>, </a:t>
            </a:r>
            <a:r>
              <a:rPr lang="en-US" sz="1800" dirty="0" smtClean="0"/>
              <a:t>University of California - </a:t>
            </a:r>
            <a:r>
              <a:rPr lang="en-US" sz="1800" dirty="0"/>
              <a:t>San </a:t>
            </a:r>
            <a:r>
              <a:rPr lang="en-US" sz="1800" dirty="0" smtClean="0"/>
              <a:t>Francisco</a:t>
            </a:r>
          </a:p>
          <a:p>
            <a:pPr marL="400050" lvl="1" indent="0">
              <a:spcBef>
                <a:spcPts val="200"/>
              </a:spcBef>
              <a:buNone/>
            </a:pPr>
            <a:r>
              <a:rPr lang="en-US" sz="1800" b="1" dirty="0" smtClean="0"/>
              <a:t>Dr</a:t>
            </a:r>
            <a:r>
              <a:rPr lang="en-US" sz="1800" b="1" dirty="0"/>
              <a:t>. Yehia “Mo” Saif, </a:t>
            </a:r>
            <a:r>
              <a:rPr lang="en-US" sz="1800" dirty="0"/>
              <a:t>Ohio State </a:t>
            </a:r>
            <a:r>
              <a:rPr lang="en-US" sz="1800" dirty="0" smtClean="0"/>
              <a:t>University</a:t>
            </a:r>
            <a:endParaRPr lang="en-US" sz="1800" b="1" dirty="0" smtClean="0"/>
          </a:p>
          <a:p>
            <a:pPr marL="400050" lvl="1" indent="0">
              <a:spcBef>
                <a:spcPts val="200"/>
              </a:spcBef>
              <a:buNone/>
            </a:pPr>
            <a:r>
              <a:rPr lang="en-US" sz="1800" b="1" dirty="0" smtClean="0"/>
              <a:t>Dr</a:t>
            </a:r>
            <a:r>
              <a:rPr lang="en-US" sz="1800" b="1" dirty="0"/>
              <a:t>. Barbara Schaal, </a:t>
            </a:r>
            <a:r>
              <a:rPr lang="en-US" sz="1800" dirty="0"/>
              <a:t>Washington </a:t>
            </a:r>
            <a:r>
              <a:rPr lang="en-US" sz="1800" dirty="0" smtClean="0"/>
              <a:t>State University</a:t>
            </a:r>
            <a:r>
              <a:rPr lang="en-US" sz="1200" dirty="0"/>
              <a:t/>
            </a:r>
            <a:br>
              <a:rPr lang="en-US" sz="1200" dirty="0"/>
            </a:br>
            <a:r>
              <a:rPr lang="en-US" sz="1200" i="1" dirty="0"/>
              <a:t> </a:t>
            </a:r>
            <a:endParaRPr lang="en-US" sz="1200" dirty="0"/>
          </a:p>
          <a:p>
            <a:endParaRPr lang="en-US" sz="1400" dirty="0" smtClean="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5</a:t>
            </a:fld>
            <a:endParaRPr lang="en-US" altLang="en-US"/>
          </a:p>
        </p:txBody>
      </p:sp>
      <p:sp>
        <p:nvSpPr>
          <p:cNvPr id="5" name="Rectangle 4"/>
          <p:cNvSpPr/>
          <p:nvPr/>
        </p:nvSpPr>
        <p:spPr>
          <a:xfrm>
            <a:off x="4495800" y="1417638"/>
            <a:ext cx="4572000" cy="461665"/>
          </a:xfrm>
          <a:prstGeom prst="rect">
            <a:avLst/>
          </a:prstGeom>
        </p:spPr>
        <p:txBody>
          <a:bodyPr>
            <a:spAutoFit/>
          </a:bodyPr>
          <a:lstStyle/>
          <a:p>
            <a:pPr marL="0" indent="0">
              <a:buNone/>
            </a:pPr>
            <a:r>
              <a:rPr lang="en-US" sz="1200" dirty="0">
                <a:latin typeface="Helvetica" panose="020B0604020202020204" pitchFamily="34" charset="0"/>
                <a:cs typeface="Helvetica" panose="020B0604020202020204" pitchFamily="34" charset="0"/>
              </a:rPr>
              <a:t/>
            </a:r>
            <a:br>
              <a:rPr lang="en-US" sz="1200" dirty="0">
                <a:latin typeface="Helvetica" panose="020B0604020202020204" pitchFamily="34" charset="0"/>
                <a:cs typeface="Helvetica" panose="020B0604020202020204" pitchFamily="34" charset="0"/>
              </a:rPr>
            </a:br>
            <a:r>
              <a:rPr lang="en-US" sz="1200" i="1" dirty="0" smtClean="0">
                <a:latin typeface="Helvetica" panose="020B0604020202020204" pitchFamily="34" charset="0"/>
                <a:cs typeface="Helvetica" panose="020B0604020202020204" pitchFamily="34" charset="0"/>
              </a:rPr>
              <a:t> </a:t>
            </a:r>
            <a:endParaRPr lang="en-US" sz="12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31592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Are – FFAR Board</a:t>
            </a:r>
            <a:endParaRPr lang="en-US" dirty="0"/>
          </a:p>
        </p:txBody>
      </p:sp>
      <p:sp>
        <p:nvSpPr>
          <p:cNvPr id="3" name="Content Placeholder 2"/>
          <p:cNvSpPr>
            <a:spLocks noGrp="1"/>
          </p:cNvSpPr>
          <p:nvPr>
            <p:ph idx="1"/>
          </p:nvPr>
        </p:nvSpPr>
        <p:spPr/>
        <p:txBody>
          <a:bodyPr/>
          <a:lstStyle/>
          <a:p>
            <a:pPr marL="457200" lvl="1" indent="0" algn="ctr">
              <a:buNone/>
            </a:pPr>
            <a:r>
              <a:rPr lang="en-US" sz="2400" b="1" dirty="0" smtClean="0"/>
              <a:t>5</a:t>
            </a:r>
            <a:r>
              <a:rPr lang="en-US" sz="2400" b="1" i="1" dirty="0" smtClean="0"/>
              <a:t> Ex </a:t>
            </a:r>
            <a:r>
              <a:rPr lang="en-US" sz="2400" b="1" i="1" dirty="0" err="1" smtClean="0"/>
              <a:t>oficio</a:t>
            </a:r>
            <a:r>
              <a:rPr lang="en-US" sz="2400" b="1" i="1" dirty="0" smtClean="0"/>
              <a:t> </a:t>
            </a:r>
            <a:r>
              <a:rPr lang="en-US" sz="2400" b="1" dirty="0" smtClean="0"/>
              <a:t>Members</a:t>
            </a:r>
          </a:p>
          <a:p>
            <a:pPr marL="457200" lvl="1" indent="0" algn="ctr">
              <a:buNone/>
            </a:pPr>
            <a:endParaRPr lang="en-US" sz="2000" b="1" dirty="0" smtClean="0"/>
          </a:p>
          <a:p>
            <a:pPr lvl="1">
              <a:buFont typeface="Arial" panose="020B0604020202020204" pitchFamily="34" charset="0"/>
              <a:buChar char="•"/>
            </a:pPr>
            <a:r>
              <a:rPr lang="en-US" sz="2000" b="1" dirty="0" smtClean="0"/>
              <a:t>Thomas </a:t>
            </a:r>
            <a:r>
              <a:rPr lang="en-US" sz="2000" b="1" dirty="0"/>
              <a:t>Vilsack</a:t>
            </a:r>
            <a:r>
              <a:rPr lang="en-US" sz="2000" dirty="0"/>
              <a:t> Secretary of Agriculture</a:t>
            </a:r>
          </a:p>
          <a:p>
            <a:pPr lvl="1">
              <a:buFont typeface="Arial" panose="020B0604020202020204" pitchFamily="34" charset="0"/>
              <a:buChar char="•"/>
            </a:pPr>
            <a:r>
              <a:rPr lang="en-US" sz="2000" b="1" dirty="0"/>
              <a:t>Dr</a:t>
            </a:r>
            <a:r>
              <a:rPr lang="en-US" sz="2000" dirty="0"/>
              <a:t>. </a:t>
            </a:r>
            <a:r>
              <a:rPr lang="en-US" sz="2000" b="1" dirty="0"/>
              <a:t>France</a:t>
            </a:r>
            <a:r>
              <a:rPr lang="en-US" sz="2000" dirty="0"/>
              <a:t> </a:t>
            </a:r>
            <a:r>
              <a:rPr lang="en-US" sz="2000" b="1" dirty="0" err="1"/>
              <a:t>Córdova</a:t>
            </a:r>
            <a:r>
              <a:rPr lang="en-US" sz="2000" b="1" dirty="0"/>
              <a:t>,</a:t>
            </a:r>
            <a:r>
              <a:rPr lang="en-US" sz="2000" dirty="0"/>
              <a:t> Chair, National Science Foundation </a:t>
            </a:r>
          </a:p>
          <a:p>
            <a:pPr lvl="1">
              <a:buFont typeface="Arial" panose="020B0604020202020204" pitchFamily="34" charset="0"/>
              <a:buChar char="•"/>
            </a:pPr>
            <a:r>
              <a:rPr lang="en-US" sz="2000" b="1" dirty="0"/>
              <a:t>Dr. Catherine </a:t>
            </a:r>
            <a:r>
              <a:rPr lang="en-US" sz="2000" b="1" dirty="0" err="1"/>
              <a:t>Woteki</a:t>
            </a:r>
            <a:r>
              <a:rPr lang="en-US" sz="2000" b="1" dirty="0"/>
              <a:t>,</a:t>
            </a:r>
            <a:r>
              <a:rPr lang="en-US" sz="2000" dirty="0"/>
              <a:t> Chief Scientist and Under Secretary for Research, Education and Economics, USDA</a:t>
            </a:r>
          </a:p>
          <a:p>
            <a:pPr lvl="1">
              <a:buFont typeface="Arial" panose="020B0604020202020204" pitchFamily="34" charset="0"/>
              <a:buChar char="•"/>
            </a:pPr>
            <a:r>
              <a:rPr lang="en-US" sz="2000" b="1" dirty="0"/>
              <a:t>Dr. Sonny Ramaswamy,</a:t>
            </a:r>
            <a:r>
              <a:rPr lang="en-US" sz="2000" dirty="0"/>
              <a:t> NIFA Director, USDA  </a:t>
            </a:r>
          </a:p>
          <a:p>
            <a:pPr lvl="1">
              <a:buFont typeface="Arial" panose="020B0604020202020204" pitchFamily="34" charset="0"/>
              <a:buChar char="•"/>
            </a:pPr>
            <a:r>
              <a:rPr lang="en-US" sz="2000" b="1" dirty="0"/>
              <a:t>Dr. </a:t>
            </a:r>
            <a:r>
              <a:rPr lang="en-US" sz="2000" b="1" dirty="0" err="1"/>
              <a:t>Chavonda</a:t>
            </a:r>
            <a:r>
              <a:rPr lang="en-US" sz="2000" b="1" dirty="0"/>
              <a:t> Jacobs-Young, </a:t>
            </a:r>
            <a:r>
              <a:rPr lang="en-US" sz="2000" dirty="0"/>
              <a:t>AFRI Administrator, USDA  </a:t>
            </a:r>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6</a:t>
            </a:fld>
            <a:endParaRPr lang="en-US" altLang="en-US"/>
          </a:p>
        </p:txBody>
      </p:sp>
    </p:spTree>
    <p:extLst>
      <p:ext uri="{BB962C8B-B14F-4D97-AF65-F5344CB8AC3E}">
        <p14:creationId xmlns:p14="http://schemas.microsoft.com/office/powerpoint/2010/main" val="3173900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Know to be True</a:t>
            </a:r>
            <a:endParaRPr lang="en-US" dirty="0"/>
          </a:p>
        </p:txBody>
      </p:sp>
      <p:sp>
        <p:nvSpPr>
          <p:cNvPr id="3" name="Content Placeholder 2"/>
          <p:cNvSpPr>
            <a:spLocks noGrp="1"/>
          </p:cNvSpPr>
          <p:nvPr>
            <p:ph idx="1"/>
          </p:nvPr>
        </p:nvSpPr>
        <p:spPr/>
        <p:txBody>
          <a:bodyPr/>
          <a:lstStyle/>
          <a:p>
            <a:r>
              <a:rPr lang="en-US" sz="2800" dirty="0" smtClean="0"/>
              <a:t>9 billion people are projected to populate the world by 2050</a:t>
            </a:r>
          </a:p>
          <a:p>
            <a:r>
              <a:rPr lang="en-US" sz="2800" dirty="0" smtClean="0"/>
              <a:t>Our current food system must evolve to sustainably support the growing global community</a:t>
            </a:r>
          </a:p>
          <a:p>
            <a:r>
              <a:rPr lang="en-US" sz="2800" dirty="0" smtClean="0"/>
              <a:t>That transformation will depend on innovative research from the best and brightest scientists</a:t>
            </a:r>
          </a:p>
          <a:p>
            <a:r>
              <a:rPr lang="en-US" sz="2800" dirty="0" smtClean="0"/>
              <a:t>Therefore, FFAR is committed to shining a spotlight on food and agriculture science as a cutting edge field</a:t>
            </a:r>
            <a:endParaRPr lang="en-US" sz="2800" dirty="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7</a:t>
            </a:fld>
            <a:endParaRPr lang="en-US" altLang="en-US"/>
          </a:p>
        </p:txBody>
      </p:sp>
    </p:spTree>
    <p:extLst>
      <p:ext uri="{BB962C8B-B14F-4D97-AF65-F5344CB8AC3E}">
        <p14:creationId xmlns:p14="http://schemas.microsoft.com/office/powerpoint/2010/main" val="4143285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FFAR Will Work</a:t>
            </a:r>
            <a:endParaRPr lang="en-US" dirty="0"/>
          </a:p>
        </p:txBody>
      </p:sp>
      <p:sp>
        <p:nvSpPr>
          <p:cNvPr id="3" name="Content Placeholder 2"/>
          <p:cNvSpPr>
            <a:spLocks noGrp="1"/>
          </p:cNvSpPr>
          <p:nvPr>
            <p:ph idx="1"/>
          </p:nvPr>
        </p:nvSpPr>
        <p:spPr/>
        <p:txBody>
          <a:bodyPr/>
          <a:lstStyle/>
          <a:p>
            <a:r>
              <a:rPr lang="en-US" sz="2400" dirty="0" smtClean="0"/>
              <a:t>Fund cutting-edge </a:t>
            </a:r>
            <a:r>
              <a:rPr lang="en-US" sz="2400" dirty="0"/>
              <a:t>research and development through grants and </a:t>
            </a:r>
            <a:r>
              <a:rPr lang="en-US" sz="2400" dirty="0" smtClean="0"/>
              <a:t>challenges</a:t>
            </a:r>
            <a:endParaRPr lang="en-US" sz="2400" dirty="0"/>
          </a:p>
          <a:p>
            <a:r>
              <a:rPr lang="en-US" sz="2400" dirty="0" smtClean="0"/>
              <a:t>Build unique public-private </a:t>
            </a:r>
            <a:r>
              <a:rPr lang="en-US" sz="2400" dirty="0"/>
              <a:t>partnerships</a:t>
            </a:r>
          </a:p>
          <a:p>
            <a:r>
              <a:rPr lang="en-US" sz="2400" dirty="0" smtClean="0"/>
              <a:t>Convene stakeholders </a:t>
            </a:r>
            <a:r>
              <a:rPr lang="en-US" sz="2400" dirty="0"/>
              <a:t>and thought leaders to foster collaboration</a:t>
            </a:r>
          </a:p>
          <a:p>
            <a:r>
              <a:rPr lang="en-US" sz="2400" dirty="0" smtClean="0"/>
              <a:t>Build human </a:t>
            </a:r>
            <a:r>
              <a:rPr lang="en-US" sz="2400" dirty="0"/>
              <a:t>capacity to advance </a:t>
            </a:r>
            <a:r>
              <a:rPr lang="en-US" sz="2400" dirty="0" smtClean="0"/>
              <a:t>innovation</a:t>
            </a:r>
            <a:endParaRPr lang="en-US" altLang="en-US" sz="2400" b="1" i="1" dirty="0"/>
          </a:p>
          <a:p>
            <a:endParaRPr lang="en-US" sz="1100" dirty="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8</a:t>
            </a:fld>
            <a:endParaRPr lang="en-US" altLang="en-US"/>
          </a:p>
        </p:txBody>
      </p:sp>
    </p:spTree>
    <p:extLst>
      <p:ext uri="{BB962C8B-B14F-4D97-AF65-F5344CB8AC3E}">
        <p14:creationId xmlns:p14="http://schemas.microsoft.com/office/powerpoint/2010/main" val="41552343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Partnership</a:t>
            </a:r>
            <a:endParaRPr lang="en-US" dirty="0"/>
          </a:p>
        </p:txBody>
      </p:sp>
      <p:sp>
        <p:nvSpPr>
          <p:cNvPr id="3" name="Content Placeholder 2"/>
          <p:cNvSpPr>
            <a:spLocks noGrp="1"/>
          </p:cNvSpPr>
          <p:nvPr>
            <p:ph idx="1"/>
          </p:nvPr>
        </p:nvSpPr>
        <p:spPr/>
        <p:txBody>
          <a:bodyPr/>
          <a:lstStyle/>
          <a:p>
            <a:pPr lvl="0"/>
            <a:r>
              <a:rPr lang="en-US" dirty="0"/>
              <a:t>Public-private partnership is a key part of </a:t>
            </a:r>
            <a:r>
              <a:rPr lang="en-US" dirty="0" smtClean="0"/>
              <a:t>FFAR’s </a:t>
            </a:r>
            <a:r>
              <a:rPr lang="en-US" dirty="0"/>
              <a:t>operating model </a:t>
            </a:r>
          </a:p>
          <a:p>
            <a:pPr lvl="0"/>
            <a:r>
              <a:rPr lang="en-US" dirty="0"/>
              <a:t>All projects require matching funds from a non-Federal partner; FFAR's ability to leverage/multiply dollars sets the foundation </a:t>
            </a:r>
            <a:r>
              <a:rPr lang="en-US" dirty="0" smtClean="0"/>
              <a:t>apart</a:t>
            </a:r>
          </a:p>
          <a:p>
            <a:r>
              <a:rPr lang="en-US" dirty="0"/>
              <a:t>Charged with complementing, not duplicating USDA-funded efforts</a:t>
            </a:r>
          </a:p>
          <a:p>
            <a:pPr lvl="0"/>
            <a:endParaRPr lang="en-US" dirty="0"/>
          </a:p>
          <a:p>
            <a:endParaRPr lang="en-US" dirty="0"/>
          </a:p>
        </p:txBody>
      </p:sp>
      <p:sp>
        <p:nvSpPr>
          <p:cNvPr id="4" name="Slide Number Placeholder 3"/>
          <p:cNvSpPr>
            <a:spLocks noGrp="1"/>
          </p:cNvSpPr>
          <p:nvPr>
            <p:ph type="sldNum" sz="quarter" idx="11"/>
          </p:nvPr>
        </p:nvSpPr>
        <p:spPr/>
        <p:txBody>
          <a:bodyPr/>
          <a:lstStyle/>
          <a:p>
            <a:fld id="{1B1EDB23-86C4-47AF-AE05-8C5E94B83802}" type="slidenum">
              <a:rPr lang="en-US" altLang="en-US" smtClean="0"/>
              <a:pPr/>
              <a:t>9</a:t>
            </a:fld>
            <a:endParaRPr lang="en-US" altLang="en-US"/>
          </a:p>
        </p:txBody>
      </p:sp>
    </p:spTree>
    <p:extLst>
      <p:ext uri="{BB962C8B-B14F-4D97-AF65-F5344CB8AC3E}">
        <p14:creationId xmlns:p14="http://schemas.microsoft.com/office/powerpoint/2010/main" val="39176756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rgbClr val="000000"/>
      </a:dk1>
      <a:lt1>
        <a:srgbClr val="FFFFFF"/>
      </a:lt1>
      <a:dk2>
        <a:srgbClr val="434342"/>
      </a:dk2>
      <a:lt2>
        <a:srgbClr val="CDD7D9"/>
      </a:lt2>
      <a:accent1>
        <a:srgbClr val="797B7E"/>
      </a:accent1>
      <a:accent2>
        <a:srgbClr val="8FC351"/>
      </a:accent2>
      <a:accent3>
        <a:srgbClr val="B4D68A"/>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Draft FFAR presentation template</Template>
  <TotalTime>1103</TotalTime>
  <Words>1337</Words>
  <Application>Microsoft Office PowerPoint</Application>
  <PresentationFormat>On-screen Show (4:3)</PresentationFormat>
  <Paragraphs>206</Paragraphs>
  <Slides>19</Slides>
  <Notes>13</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The Foundation for Food and Agriculture Research</vt:lpstr>
      <vt:lpstr>Agenda</vt:lpstr>
      <vt:lpstr>About FFAR</vt:lpstr>
      <vt:lpstr>Who We Are</vt:lpstr>
      <vt:lpstr>Who We Are – FFAR Board </vt:lpstr>
      <vt:lpstr>Who We Are – FFAR Board</vt:lpstr>
      <vt:lpstr>What We Know to be True</vt:lpstr>
      <vt:lpstr>How FFAR Will Work</vt:lpstr>
      <vt:lpstr>Partnership</vt:lpstr>
      <vt:lpstr>Grants</vt:lpstr>
      <vt:lpstr>Our History</vt:lpstr>
      <vt:lpstr>Initial Research Target Areas </vt:lpstr>
      <vt:lpstr>Looking Ahead</vt:lpstr>
      <vt:lpstr>Proposed Projects</vt:lpstr>
      <vt:lpstr>Early Career Fellowships</vt:lpstr>
      <vt:lpstr>National Prize</vt:lpstr>
      <vt:lpstr>Rapid Response Fund</vt:lpstr>
      <vt:lpstr>Proposed Soil Health Project</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Madeleine O'Connor</dc:creator>
  <cp:lastModifiedBy>Toni Russo</cp:lastModifiedBy>
  <cp:revision>43</cp:revision>
  <dcterms:created xsi:type="dcterms:W3CDTF">2015-07-06T20:17:25Z</dcterms:created>
  <dcterms:modified xsi:type="dcterms:W3CDTF">2015-11-04T20:18:59Z</dcterms:modified>
</cp:coreProperties>
</file>